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9" r:id="rId2"/>
    <p:sldId id="256" r:id="rId3"/>
    <p:sldId id="257" r:id="rId4"/>
    <p:sldId id="273" r:id="rId5"/>
    <p:sldId id="274" r:id="rId6"/>
    <p:sldId id="260" r:id="rId7"/>
    <p:sldId id="279" r:id="rId8"/>
    <p:sldId id="261" r:id="rId9"/>
    <p:sldId id="276" r:id="rId10"/>
    <p:sldId id="278" r:id="rId11"/>
    <p:sldId id="275" r:id="rId12"/>
    <p:sldId id="262" r:id="rId13"/>
    <p:sldId id="263" r:id="rId14"/>
    <p:sldId id="267" r:id="rId15"/>
    <p:sldId id="269" r:id="rId16"/>
    <p:sldId id="268" r:id="rId17"/>
    <p:sldId id="277" r:id="rId18"/>
    <p:sldId id="272" r:id="rId19"/>
    <p:sldId id="266" r:id="rId2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4019"/>
          </a:xfrm>
          <a:prstGeom prst="rect">
            <a:avLst/>
          </a:prstGeom>
        </p:spPr>
        <p:txBody>
          <a:bodyPr vert="horz" lIns="89785" tIns="44892" rIns="89785" bIns="4489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42" y="0"/>
            <a:ext cx="2918468" cy="494019"/>
          </a:xfrm>
          <a:prstGeom prst="rect">
            <a:avLst/>
          </a:prstGeom>
        </p:spPr>
        <p:txBody>
          <a:bodyPr vert="horz" lIns="89785" tIns="44892" rIns="89785" bIns="44892"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0" y="9372294"/>
            <a:ext cx="2918468" cy="494019"/>
          </a:xfrm>
          <a:prstGeom prst="rect">
            <a:avLst/>
          </a:prstGeom>
        </p:spPr>
        <p:txBody>
          <a:bodyPr vert="horz" lIns="89785" tIns="44892" rIns="89785" bIns="4489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42" y="9372294"/>
            <a:ext cx="2918468" cy="494019"/>
          </a:xfrm>
          <a:prstGeom prst="rect">
            <a:avLst/>
          </a:prstGeom>
        </p:spPr>
        <p:txBody>
          <a:bodyPr vert="horz" lIns="89785" tIns="44892" rIns="89785" bIns="44892" rtlCol="0" anchor="b"/>
          <a:lstStyle>
            <a:lvl1pPr algn="r">
              <a:defRPr sz="1200"/>
            </a:lvl1pPr>
          </a:lstStyle>
          <a:p>
            <a:fld id="{35B292B6-D7F0-40FF-AE0D-79EA44F18F5C}" type="slidenum">
              <a:rPr kumimoji="1" lang="ja-JP" altLang="en-US" smtClean="0"/>
              <a:t>‹#›</a:t>
            </a:fld>
            <a:endParaRPr kumimoji="1" lang="ja-JP" altLang="en-US"/>
          </a:p>
        </p:txBody>
      </p:sp>
    </p:spTree>
    <p:extLst>
      <p:ext uri="{BB962C8B-B14F-4D97-AF65-F5344CB8AC3E}">
        <p14:creationId xmlns:p14="http://schemas.microsoft.com/office/powerpoint/2010/main" val="39463702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30"/>
          </a:xfrm>
          <a:prstGeom prst="rect">
            <a:avLst/>
          </a:prstGeom>
        </p:spPr>
        <p:txBody>
          <a:bodyPr vert="horz" lIns="90638" tIns="45319" rIns="90638" bIns="4531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5" y="0"/>
            <a:ext cx="2918831" cy="495030"/>
          </a:xfrm>
          <a:prstGeom prst="rect">
            <a:avLst/>
          </a:prstGeom>
        </p:spPr>
        <p:txBody>
          <a:bodyPr vert="horz" lIns="90638" tIns="45319" rIns="90638" bIns="45319" rtlCol="0"/>
          <a:lstStyle>
            <a:lvl1pPr algn="r">
              <a:defRPr sz="1200"/>
            </a:lvl1pPr>
          </a:lstStyle>
          <a:p>
            <a:endParaRPr kumimoji="1" lang="ja-JP" altLang="en-US"/>
          </a:p>
        </p:txBody>
      </p:sp>
      <p:sp>
        <p:nvSpPr>
          <p:cNvPr id="4" name="スライド イメージ プレースホルダー 3"/>
          <p:cNvSpPr>
            <a:spLocks noGrp="1" noRot="1" noChangeAspect="1"/>
          </p:cNvSpPr>
          <p:nvPr>
            <p:ph type="sldImg" idx="2"/>
          </p:nvPr>
        </p:nvSpPr>
        <p:spPr>
          <a:xfrm>
            <a:off x="407988" y="1233488"/>
            <a:ext cx="5919787" cy="3330575"/>
          </a:xfrm>
          <a:prstGeom prst="rect">
            <a:avLst/>
          </a:prstGeom>
          <a:noFill/>
          <a:ln w="12700">
            <a:solidFill>
              <a:prstClr val="black"/>
            </a:solidFill>
          </a:ln>
        </p:spPr>
        <p:txBody>
          <a:bodyPr vert="horz" lIns="90638" tIns="45319" rIns="90638" bIns="45319"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0638" tIns="45319" rIns="90638" bIns="4531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9"/>
          </a:xfrm>
          <a:prstGeom prst="rect">
            <a:avLst/>
          </a:prstGeom>
        </p:spPr>
        <p:txBody>
          <a:bodyPr vert="horz" lIns="90638" tIns="45319" rIns="90638" bIns="4531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5" y="9371286"/>
            <a:ext cx="2918831" cy="495029"/>
          </a:xfrm>
          <a:prstGeom prst="rect">
            <a:avLst/>
          </a:prstGeom>
        </p:spPr>
        <p:txBody>
          <a:bodyPr vert="horz" lIns="90638" tIns="45319" rIns="90638" bIns="45319" rtlCol="0" anchor="b"/>
          <a:lstStyle>
            <a:lvl1pPr algn="r">
              <a:defRPr sz="1200"/>
            </a:lvl1pPr>
          </a:lstStyle>
          <a:p>
            <a:fld id="{16EF1EE8-A67E-4A1D-9669-6F6267897DEC}" type="slidenum">
              <a:rPr kumimoji="1" lang="ja-JP" altLang="en-US" smtClean="0"/>
              <a:t>‹#›</a:t>
            </a:fld>
            <a:endParaRPr kumimoji="1" lang="ja-JP" altLang="en-US"/>
          </a:p>
        </p:txBody>
      </p:sp>
    </p:spTree>
    <p:extLst>
      <p:ext uri="{BB962C8B-B14F-4D97-AF65-F5344CB8AC3E}">
        <p14:creationId xmlns:p14="http://schemas.microsoft.com/office/powerpoint/2010/main" val="96901094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EF1EE8-A67E-4A1D-9669-6F6267897DEC}" type="slidenum">
              <a:rPr kumimoji="1" lang="ja-JP" altLang="en-US" smtClean="0"/>
              <a:t>2</a:t>
            </a:fld>
            <a:endParaRPr kumimoji="1" lang="ja-JP" altLang="en-US"/>
          </a:p>
        </p:txBody>
      </p:sp>
      <p:sp>
        <p:nvSpPr>
          <p:cNvPr id="6" name="日付プレースホルダー 5"/>
          <p:cNvSpPr>
            <a:spLocks noGrp="1"/>
          </p:cNvSpPr>
          <p:nvPr>
            <p:ph type="dt" idx="12"/>
          </p:nvPr>
        </p:nvSpPr>
        <p:spPr/>
        <p:txBody>
          <a:bodyPr/>
          <a:lstStyle/>
          <a:p>
            <a:endParaRPr kumimoji="1" lang="ja-JP" altLang="en-US"/>
          </a:p>
        </p:txBody>
      </p:sp>
    </p:spTree>
    <p:extLst>
      <p:ext uri="{BB962C8B-B14F-4D97-AF65-F5344CB8AC3E}">
        <p14:creationId xmlns:p14="http://schemas.microsoft.com/office/powerpoint/2010/main" val="1452418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A52BE4F-9653-44CF-94D1-A8F3203B8A7E}" type="slidenum">
              <a:rPr kumimoji="1" lang="ja-JP" altLang="en-US" smtClean="0"/>
              <a:t>10</a:t>
            </a:fld>
            <a:endParaRPr kumimoji="1" lang="ja-JP" altLang="en-US"/>
          </a:p>
        </p:txBody>
      </p:sp>
      <p:sp>
        <p:nvSpPr>
          <p:cNvPr id="6" name="日付プレースホルダー 5"/>
          <p:cNvSpPr>
            <a:spLocks noGrp="1"/>
          </p:cNvSpPr>
          <p:nvPr>
            <p:ph type="dt" idx="12"/>
          </p:nvPr>
        </p:nvSpPr>
        <p:spPr/>
        <p:txBody>
          <a:bodyPr/>
          <a:lstStyle/>
          <a:p>
            <a:endParaRPr kumimoji="1" lang="ja-JP" altLang="en-US"/>
          </a:p>
        </p:txBody>
      </p:sp>
    </p:spTree>
    <p:extLst>
      <p:ext uri="{BB962C8B-B14F-4D97-AF65-F5344CB8AC3E}">
        <p14:creationId xmlns:p14="http://schemas.microsoft.com/office/powerpoint/2010/main" val="105945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130274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208456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125731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3225524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3728860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372213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35776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192343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141677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131257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5F4EE27-3D01-4E8B-AEA9-BF4CC1B5F760}" type="datetimeFigureOut">
              <a:rPr kumimoji="1" lang="ja-JP" altLang="en-US" smtClean="0"/>
              <a:t>2025/4/24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242217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4EE27-3D01-4E8B-AEA9-BF4CC1B5F760}" type="datetimeFigureOut">
              <a:rPr kumimoji="1" lang="ja-JP" altLang="en-US" smtClean="0"/>
              <a:t>2025/4/24</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ED9807-AB49-409E-8F72-E5C0233BA4F5}" type="slidenum">
              <a:rPr kumimoji="1" lang="ja-JP" altLang="en-US" smtClean="0"/>
              <a:t>‹#›</a:t>
            </a:fld>
            <a:endParaRPr kumimoji="1" lang="ja-JP" altLang="en-US"/>
          </a:p>
        </p:txBody>
      </p:sp>
    </p:spTree>
    <p:extLst>
      <p:ext uri="{BB962C8B-B14F-4D97-AF65-F5344CB8AC3E}">
        <p14:creationId xmlns:p14="http://schemas.microsoft.com/office/powerpoint/2010/main" val="4220601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60585" y="1506415"/>
            <a:ext cx="10515600" cy="1932598"/>
          </a:xfrm>
        </p:spPr>
        <p:txBody>
          <a:bodyPr>
            <a:normAutofit/>
          </a:bodyPr>
          <a:lstStyle/>
          <a:p>
            <a:pPr algn="ctr"/>
            <a:r>
              <a:rPr lang="ja-JP" altLang="en-US" sz="1050" b="0" i="0" u="none" strike="noStrike" baseline="0" dirty="0" smtClean="0">
                <a:solidFill>
                  <a:srgbClr val="000000"/>
                </a:solidFill>
                <a:latin typeface="游ゴシック" panose="020B0400000000000000" pitchFamily="50" charset="-128"/>
                <a:ea typeface="游ゴシック" panose="020B0400000000000000" pitchFamily="50" charset="-128"/>
              </a:rPr>
              <a:t/>
            </a:r>
            <a:br>
              <a:rPr lang="ja-JP" altLang="en-US" sz="1050" b="0" i="0" u="none" strike="noStrike" baseline="0" dirty="0" smtClean="0">
                <a:solidFill>
                  <a:srgbClr val="000000"/>
                </a:solidFill>
                <a:latin typeface="游ゴシック" panose="020B0400000000000000" pitchFamily="50" charset="-128"/>
                <a:ea typeface="游ゴシック" panose="020B0400000000000000" pitchFamily="50" charset="-128"/>
              </a:rPr>
            </a:br>
            <a:r>
              <a:rPr lang="ja-JP" altLang="en-US" sz="5400" b="0" i="0" u="none" strike="noStrike" baseline="0" dirty="0" smtClean="0">
                <a:solidFill>
                  <a:srgbClr val="000000"/>
                </a:solidFill>
                <a:latin typeface="游ゴシック" panose="020B0400000000000000" pitchFamily="50" charset="-128"/>
                <a:ea typeface="游ゴシック" panose="020B0400000000000000" pitchFamily="50" charset="-128"/>
              </a:rPr>
              <a:t> </a:t>
            </a:r>
            <a:r>
              <a:rPr lang="ja-JP" altLang="en-US" sz="5400" dirty="0">
                <a:solidFill>
                  <a:srgbClr val="000000"/>
                </a:solidFill>
                <a:latin typeface="游ゴシック" panose="020B0400000000000000" pitchFamily="50" charset="-128"/>
                <a:ea typeface="游ゴシック" panose="020B0400000000000000" pitchFamily="50" charset="-128"/>
              </a:rPr>
              <a:t>神戸市主任児童</a:t>
            </a:r>
            <a:r>
              <a:rPr lang="ja-JP" altLang="en-US" sz="5400" dirty="0" smtClean="0">
                <a:solidFill>
                  <a:srgbClr val="000000"/>
                </a:solidFill>
                <a:latin typeface="游ゴシック" panose="020B0400000000000000" pitchFamily="50" charset="-128"/>
                <a:ea typeface="游ゴシック" panose="020B0400000000000000" pitchFamily="50" charset="-128"/>
              </a:rPr>
              <a:t>委員</a:t>
            </a:r>
            <a:r>
              <a:rPr lang="en-US" altLang="ja-JP" sz="5400" dirty="0" smtClean="0">
                <a:solidFill>
                  <a:srgbClr val="000000"/>
                </a:solidFill>
                <a:latin typeface="游ゴシック" panose="020B0400000000000000" pitchFamily="50" charset="-128"/>
                <a:ea typeface="游ゴシック" panose="020B0400000000000000" pitchFamily="50" charset="-128"/>
              </a:rPr>
              <a:t/>
            </a:r>
            <a:br>
              <a:rPr lang="en-US" altLang="ja-JP" sz="5400" dirty="0" smtClean="0">
                <a:solidFill>
                  <a:srgbClr val="000000"/>
                </a:solidFill>
                <a:latin typeface="游ゴシック" panose="020B0400000000000000" pitchFamily="50" charset="-128"/>
                <a:ea typeface="游ゴシック" panose="020B0400000000000000" pitchFamily="50" charset="-128"/>
              </a:rPr>
            </a:br>
            <a:r>
              <a:rPr lang="ja-JP" altLang="en-US" sz="5400" dirty="0" smtClean="0">
                <a:solidFill>
                  <a:srgbClr val="000000"/>
                </a:solidFill>
                <a:latin typeface="游ゴシック" panose="020B0400000000000000" pitchFamily="50" charset="-128"/>
                <a:ea typeface="游ゴシック" panose="020B0400000000000000" pitchFamily="50" charset="-128"/>
              </a:rPr>
              <a:t>（</a:t>
            </a:r>
            <a:r>
              <a:rPr lang="ja-JP" altLang="en-US" sz="5400" dirty="0">
                <a:solidFill>
                  <a:srgbClr val="000000"/>
                </a:solidFill>
                <a:latin typeface="游ゴシック" panose="020B0400000000000000" pitchFamily="50" charset="-128"/>
                <a:ea typeface="游ゴシック" panose="020B0400000000000000" pitchFamily="50" charset="-128"/>
              </a:rPr>
              <a:t>こどもサポーター）の役割</a:t>
            </a:r>
            <a:endParaRPr kumimoji="1" lang="ja-JP" altLang="en-US" sz="5400" dirty="0"/>
          </a:p>
        </p:txBody>
      </p:sp>
      <p:sp>
        <p:nvSpPr>
          <p:cNvPr id="3" name="コンテンツ プレースホルダー 2"/>
          <p:cNvSpPr>
            <a:spLocks noGrp="1"/>
          </p:cNvSpPr>
          <p:nvPr>
            <p:ph idx="1"/>
          </p:nvPr>
        </p:nvSpPr>
        <p:spPr>
          <a:xfrm>
            <a:off x="2389310" y="3974537"/>
            <a:ext cx="7190788" cy="1905758"/>
          </a:xfrm>
        </p:spPr>
        <p:txBody>
          <a:bodyPr>
            <a:normAutofit lnSpcReduction="10000"/>
          </a:bodyPr>
          <a:lstStyle/>
          <a:p>
            <a:endParaRPr lang="ja-JP" altLang="en-US" sz="1400" dirty="0">
              <a:solidFill>
                <a:srgbClr val="000000"/>
              </a:solidFill>
              <a:latin typeface="游ゴシック" panose="020B0400000000000000" pitchFamily="50" charset="-128"/>
            </a:endParaRPr>
          </a:p>
          <a:p>
            <a:pPr marL="0" indent="0" algn="ctr">
              <a:buNone/>
            </a:pPr>
            <a:r>
              <a:rPr lang="ja-JP" altLang="en-US" sz="3200" smtClean="0">
                <a:solidFill>
                  <a:srgbClr val="000000"/>
                </a:solidFill>
                <a:latin typeface="游ゴシック" panose="020B0400000000000000" pitchFamily="50" charset="-128"/>
              </a:rPr>
              <a:t>令和</a:t>
            </a:r>
            <a:r>
              <a:rPr lang="ja-JP" altLang="en-US" sz="3200">
                <a:solidFill>
                  <a:srgbClr val="000000"/>
                </a:solidFill>
                <a:latin typeface="游ゴシック" panose="020B0400000000000000" pitchFamily="50" charset="-128"/>
              </a:rPr>
              <a:t>７</a:t>
            </a:r>
            <a:r>
              <a:rPr lang="ja-JP" altLang="en-US" sz="3200" smtClean="0">
                <a:solidFill>
                  <a:srgbClr val="000000"/>
                </a:solidFill>
                <a:latin typeface="游ゴシック" panose="020B0400000000000000" pitchFamily="50" charset="-128"/>
              </a:rPr>
              <a:t>年</a:t>
            </a:r>
            <a:r>
              <a:rPr lang="ja-JP" altLang="en-US" sz="3200" dirty="0" smtClean="0">
                <a:solidFill>
                  <a:srgbClr val="000000"/>
                </a:solidFill>
                <a:latin typeface="游ゴシック" panose="020B0400000000000000" pitchFamily="50" charset="-128"/>
              </a:rPr>
              <a:t>３月</a:t>
            </a:r>
            <a:r>
              <a:rPr lang="ja-JP" altLang="en-US" sz="3200" dirty="0">
                <a:solidFill>
                  <a:srgbClr val="000000"/>
                </a:solidFill>
                <a:latin typeface="游ゴシック" panose="020B0400000000000000" pitchFamily="50" charset="-128"/>
              </a:rPr>
              <a:t>１９</a:t>
            </a:r>
            <a:r>
              <a:rPr lang="ja-JP" altLang="en-US" sz="3200" dirty="0" smtClean="0">
                <a:solidFill>
                  <a:srgbClr val="000000"/>
                </a:solidFill>
                <a:latin typeface="游ゴシック" panose="020B0400000000000000" pitchFamily="50" charset="-128"/>
              </a:rPr>
              <a:t>日</a:t>
            </a:r>
            <a:endParaRPr lang="ja-JP" altLang="en-US" sz="3200" dirty="0">
              <a:solidFill>
                <a:srgbClr val="000000"/>
              </a:solidFill>
              <a:latin typeface="游ゴシック" panose="020B0400000000000000" pitchFamily="50" charset="-128"/>
            </a:endParaRPr>
          </a:p>
          <a:p>
            <a:pPr marL="0" indent="0" algn="ctr">
              <a:buNone/>
            </a:pPr>
            <a:r>
              <a:rPr lang="ja-JP" altLang="en-US" sz="3200" dirty="0">
                <a:solidFill>
                  <a:srgbClr val="000000"/>
                </a:solidFill>
                <a:latin typeface="游ゴシック" panose="020B0400000000000000" pitchFamily="50" charset="-128"/>
              </a:rPr>
              <a:t>神戸市こども家庭局家庭</a:t>
            </a:r>
            <a:r>
              <a:rPr lang="ja-JP" altLang="en-US" sz="3200" dirty="0" smtClean="0">
                <a:solidFill>
                  <a:srgbClr val="000000"/>
                </a:solidFill>
                <a:latin typeface="游ゴシック" panose="020B0400000000000000" pitchFamily="50" charset="-128"/>
              </a:rPr>
              <a:t>支援課長</a:t>
            </a:r>
            <a:endParaRPr lang="ja-JP" altLang="en-US" sz="3200" dirty="0">
              <a:solidFill>
                <a:srgbClr val="000000"/>
              </a:solidFill>
              <a:latin typeface="游ゴシック" panose="020B0400000000000000" pitchFamily="50" charset="-128"/>
            </a:endParaRPr>
          </a:p>
          <a:p>
            <a:pPr marL="0" indent="0" algn="ctr">
              <a:buNone/>
            </a:pPr>
            <a:r>
              <a:rPr lang="ja-JP" altLang="en-US" sz="3200" dirty="0" smtClean="0">
                <a:solidFill>
                  <a:srgbClr val="000000"/>
                </a:solidFill>
                <a:latin typeface="游ゴシック" panose="020B0400000000000000" pitchFamily="50" charset="-128"/>
              </a:rPr>
              <a:t>平川 公則</a:t>
            </a:r>
            <a:endParaRPr kumimoji="1" lang="ja-JP" altLang="en-US" sz="3200" dirty="0"/>
          </a:p>
        </p:txBody>
      </p:sp>
      <p:pic>
        <p:nvPicPr>
          <p:cNvPr id="6" name="図 5"/>
          <p:cNvPicPr>
            <a:picLocks noChangeAspect="1"/>
          </p:cNvPicPr>
          <p:nvPr/>
        </p:nvPicPr>
        <p:blipFill>
          <a:blip r:embed="rId2"/>
          <a:stretch>
            <a:fillRect/>
          </a:stretch>
        </p:blipFill>
        <p:spPr>
          <a:xfrm>
            <a:off x="8875363" y="6066545"/>
            <a:ext cx="3316637" cy="791455"/>
          </a:xfrm>
          <a:prstGeom prst="rect">
            <a:avLst/>
          </a:prstGeom>
        </p:spPr>
      </p:pic>
      <p:sp>
        <p:nvSpPr>
          <p:cNvPr id="8" name="正方形/長方形 7"/>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8046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0580" y="1008350"/>
            <a:ext cx="3352800" cy="5749637"/>
          </a:xfrm>
          <a:prstGeom prst="rect">
            <a:avLst/>
          </a:prstGeom>
          <a:solidFill>
            <a:schemeClr val="accent1">
              <a:lumMod val="20000"/>
              <a:lumOff val="80000"/>
            </a:schemeClr>
          </a:solidFill>
          <a:ln w="28575"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0"/>
            <a:ext cx="12192000" cy="584775"/>
          </a:xfrm>
          <a:prstGeom prst="rect">
            <a:avLst/>
          </a:prstGeom>
          <a:solidFill>
            <a:srgbClr val="0000FF"/>
          </a:solidFill>
        </p:spPr>
        <p:txBody>
          <a:bodyPr wrap="square">
            <a:spAutoFit/>
          </a:bodyPr>
          <a:lstStyle/>
          <a:p>
            <a:pPr algn="ctr" defTabSz="457200">
              <a:defRPr/>
            </a:pPr>
            <a:r>
              <a:rPr lang="ja-JP" altLang="en-US" sz="3200" b="1" dirty="0">
                <a:solidFill>
                  <a:schemeClr val="bg1"/>
                </a:solidFill>
                <a:latin typeface="メイリオ" panose="020B0604030504040204" pitchFamily="50" charset="-128"/>
                <a:ea typeface="メイリオ" panose="020B0604030504040204" pitchFamily="50" charset="-128"/>
              </a:rPr>
              <a:t>区</a:t>
            </a:r>
            <a:r>
              <a:rPr lang="ja-JP" altLang="en-US" sz="3200" b="1" dirty="0" smtClean="0">
                <a:solidFill>
                  <a:schemeClr val="bg1"/>
                </a:solidFill>
                <a:latin typeface="メイリオ" panose="020B0604030504040204" pitchFamily="50" charset="-128"/>
                <a:ea typeface="メイリオ" panose="020B0604030504040204" pitchFamily="50" charset="-128"/>
              </a:rPr>
              <a:t>役所における児童虐待対応の流れ</a:t>
            </a:r>
            <a:endParaRPr lang="ja-JP" altLang="en-US" sz="3200" b="1" dirty="0">
              <a:solidFill>
                <a:schemeClr val="bg1"/>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379562" y="1138687"/>
            <a:ext cx="11812438" cy="571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通告・相談</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〇通報者からの</a:t>
            </a:r>
            <a:r>
              <a:rPr kumimoji="1" lang="ja-JP" altLang="en-US" sz="2400" dirty="0" smtClean="0">
                <a:solidFill>
                  <a:srgbClr val="FF0000"/>
                </a:solidFill>
                <a:latin typeface="メイリオ" panose="020B0604030504040204" pitchFamily="50" charset="-128"/>
                <a:ea typeface="メイリオ" panose="020B0604030504040204" pitchFamily="50" charset="-128"/>
              </a:rPr>
              <a:t>状況聴取</a:t>
            </a:r>
            <a:endParaRPr kumimoji="1" lang="en-US" altLang="ja-JP" sz="2400" dirty="0" smtClean="0">
              <a:solidFill>
                <a:srgbClr val="FF0000"/>
              </a:solidFill>
              <a:latin typeface="メイリオ" panose="020B0604030504040204" pitchFamily="50" charset="-128"/>
              <a:ea typeface="メイリオ" panose="020B0604030504040204" pitchFamily="50" charset="-128"/>
            </a:endParaRPr>
          </a:p>
          <a:p>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受理会議</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〇情報</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収集</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が必要な情報とこどもの</a:t>
            </a:r>
            <a:r>
              <a:rPr kumimoji="1" lang="ja-JP" altLang="en-US" sz="2400" dirty="0" smtClean="0">
                <a:solidFill>
                  <a:srgbClr val="FF0000"/>
                </a:solidFill>
                <a:latin typeface="メイリオ" panose="020B0604030504040204" pitchFamily="50" charset="-128"/>
                <a:ea typeface="メイリオ" panose="020B0604030504040204" pitchFamily="50" charset="-128"/>
              </a:rPr>
              <a:t>安全</a:t>
            </a:r>
            <a:r>
              <a:rPr lang="ja-JP" altLang="en-US" sz="2400" dirty="0">
                <a:solidFill>
                  <a:srgbClr val="FF0000"/>
                </a:solidFill>
                <a:latin typeface="メイリオ" panose="020B0604030504040204" pitchFamily="50" charset="-128"/>
                <a:ea typeface="メイリオ" panose="020B0604030504040204" pitchFamily="50" charset="-128"/>
              </a:rPr>
              <a:t>確認の方法</a:t>
            </a:r>
            <a:endParaRPr kumimoji="1" lang="en-US" altLang="ja-JP" sz="2400" dirty="0" smtClean="0">
              <a:solidFill>
                <a:srgbClr val="FF0000"/>
              </a:solidFill>
              <a:latin typeface="メイリオ" panose="020B0604030504040204" pitchFamily="50" charset="-128"/>
              <a:ea typeface="メイリオ" panose="020B0604030504040204" pitchFamily="50" charset="-128"/>
            </a:endParaRPr>
          </a:p>
          <a:p>
            <a:r>
              <a:rPr lang="ja-JP" altLang="en-US" sz="2400" dirty="0">
                <a:solidFill>
                  <a:srgbClr val="FF0000"/>
                </a:solidFill>
                <a:latin typeface="メイリオ" panose="020B0604030504040204" pitchFamily="50" charset="-128"/>
                <a:ea typeface="メイリオ" panose="020B0604030504040204" pitchFamily="50" charset="-128"/>
              </a:rPr>
              <a:t>　</a:t>
            </a:r>
            <a:r>
              <a:rPr lang="ja-JP" altLang="en-US" sz="2400" dirty="0" smtClean="0">
                <a:solidFill>
                  <a:srgbClr val="FF0000"/>
                </a:solidFill>
                <a:latin typeface="メイリオ" panose="020B0604030504040204" pitchFamily="50" charset="-128"/>
                <a:ea typeface="メイリオ" panose="020B0604030504040204" pitchFamily="50" charset="-128"/>
              </a:rPr>
              <a:t>　　　　　　　　　　　　　</a:t>
            </a:r>
            <a:r>
              <a:rPr kumimoji="1" lang="ja-JP" altLang="en-US" sz="2400" dirty="0" smtClean="0">
                <a:solidFill>
                  <a:srgbClr val="FF0000"/>
                </a:solidFill>
                <a:latin typeface="メイリオ" panose="020B0604030504040204" pitchFamily="50" charset="-128"/>
                <a:ea typeface="メイリオ" panose="020B0604030504040204" pitchFamily="50" charset="-128"/>
              </a:rPr>
              <a:t>を検討</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調査</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〇児・保護者・関係機関からの情報収集</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や</a:t>
            </a:r>
            <a:r>
              <a:rPr lang="ja-JP" altLang="en-US" sz="2400" dirty="0">
                <a:solidFill>
                  <a:srgbClr val="FF0000"/>
                </a:solidFill>
                <a:latin typeface="メイリオ" panose="020B0604030504040204" pitchFamily="50" charset="-128"/>
                <a:ea typeface="メイリオ" panose="020B0604030504040204" pitchFamily="50" charset="-128"/>
              </a:rPr>
              <a:t>こどもの</a:t>
            </a:r>
            <a:r>
              <a:rPr lang="ja-JP" altLang="en-US" sz="2400" dirty="0" smtClean="0">
                <a:solidFill>
                  <a:srgbClr val="FF0000"/>
                </a:solidFill>
                <a:latin typeface="メイリオ" panose="020B0604030504040204" pitchFamily="50" charset="-128"/>
                <a:ea typeface="メイリオ" panose="020B0604030504040204" pitchFamily="50" charset="-128"/>
              </a:rPr>
              <a:t>安</a:t>
            </a:r>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endParaRPr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rgbClr val="FF0000"/>
                </a:solidFill>
                <a:latin typeface="メイリオ" panose="020B0604030504040204" pitchFamily="50" charset="-128"/>
                <a:ea typeface="メイリオ" panose="020B0604030504040204" pitchFamily="50" charset="-128"/>
              </a:rPr>
              <a:t>全確認（</a:t>
            </a:r>
            <a:r>
              <a:rPr kumimoji="1" lang="en-US" altLang="ja-JP" sz="2400" dirty="0" smtClean="0">
                <a:solidFill>
                  <a:srgbClr val="FF0000"/>
                </a:solidFill>
                <a:latin typeface="メイリオ" panose="020B0604030504040204" pitchFamily="50" charset="-128"/>
                <a:ea typeface="メイリオ" panose="020B0604030504040204" pitchFamily="50" charset="-128"/>
              </a:rPr>
              <a:t>48</a:t>
            </a:r>
            <a:r>
              <a:rPr kumimoji="1" lang="ja-JP" altLang="en-US" sz="2400" dirty="0" smtClean="0">
                <a:solidFill>
                  <a:srgbClr val="FF0000"/>
                </a:solidFill>
                <a:latin typeface="メイリオ" panose="020B0604030504040204" pitchFamily="50" charset="-128"/>
                <a:ea typeface="メイリオ" panose="020B0604030504040204" pitchFamily="50" charset="-128"/>
              </a:rPr>
              <a:t>時間以内）</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を実施</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援助方針決定会議</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〇緊急度・重症度を判断。一時保護が必要な</a:t>
            </a:r>
            <a:r>
              <a:rPr lang="ja-JP" altLang="en-US" sz="2400" dirty="0">
                <a:solidFill>
                  <a:schemeClr val="tx1">
                    <a:lumMod val="95000"/>
                    <a:lumOff val="5000"/>
                  </a:schemeClr>
                </a:solidFill>
                <a:latin typeface="メイリオ" panose="020B0604030504040204" pitchFamily="50" charset="-128"/>
                <a:ea typeface="メイリオ" panose="020B0604030504040204" pitchFamily="50" charset="-128"/>
              </a:rPr>
              <a:t>場合は</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endPar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こども家庭センターへ</a:t>
            </a:r>
            <a:r>
              <a:rPr kumimoji="1" lang="ja-JP" altLang="en-US" sz="2400" dirty="0" smtClean="0">
                <a:solidFill>
                  <a:srgbClr val="FF0000"/>
                </a:solidFill>
                <a:latin typeface="メイリオ" panose="020B0604030504040204" pitchFamily="50" charset="-128"/>
                <a:ea typeface="メイリオ" panose="020B0604030504040204" pitchFamily="50" charset="-128"/>
              </a:rPr>
              <a:t>送致</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介入・支援</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〇改善されるまで多角的・重層的に支援</a:t>
            </a:r>
            <a:endParaRPr kumimoji="1" lang="en-US" altLang="ja-JP" sz="2400" dirty="0" smtClean="0">
              <a:solidFill>
                <a:schemeClr val="tx1">
                  <a:lumMod val="95000"/>
                  <a:lumOff val="5000"/>
                </a:schemeClr>
              </a:solidFill>
              <a:latin typeface="メイリオ" panose="020B0604030504040204" pitchFamily="50" charset="-128"/>
              <a:ea typeface="メイリオ" panose="020B0604030504040204" pitchFamily="50" charset="-128"/>
            </a:endParaRPr>
          </a:p>
          <a:p>
            <a:r>
              <a:rPr lang="ja-JP" altLang="en-US" sz="2800" dirty="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関係機関と連携</a:t>
            </a:r>
            <a:endParaRPr lang="en-US" altLang="ja-JP" sz="24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実務者会議</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a:t>
            </a:r>
            <a:r>
              <a:rPr kumimoji="1" lang="ja-JP" altLang="en-US" sz="2400" dirty="0" smtClean="0">
                <a:solidFill>
                  <a:srgbClr val="FF0000"/>
                </a:solidFill>
                <a:latin typeface="メイリオ" panose="020B0604030504040204" pitchFamily="50" charset="-128"/>
                <a:ea typeface="メイリオ" panose="020B0604030504040204" pitchFamily="50" charset="-128"/>
              </a:rPr>
              <a:t>支援方法の検討・協議</a:t>
            </a:r>
            <a:endParaRPr kumimoji="1" lang="en-US" altLang="ja-JP" sz="2400" dirty="0" smtClean="0">
              <a:solidFill>
                <a:srgbClr val="FF0000"/>
              </a:solidFill>
              <a:latin typeface="メイリオ" panose="020B0604030504040204" pitchFamily="50" charset="-128"/>
              <a:ea typeface="メイリオ" panose="020B0604030504040204" pitchFamily="50" charset="-128"/>
            </a:endParaRPr>
          </a:p>
          <a:p>
            <a:endParaRPr lang="en-US" altLang="ja-JP" sz="280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支援・終結</a:t>
            </a:r>
            <a:r>
              <a:rPr kumimoji="1" lang="en-US" altLang="ja-JP" sz="2800" dirty="0" smtClean="0">
                <a:solidFill>
                  <a:schemeClr val="tx1">
                    <a:lumMod val="95000"/>
                    <a:lumOff val="5000"/>
                  </a:schemeClr>
                </a:solidFill>
                <a:latin typeface="メイリオ" panose="020B0604030504040204" pitchFamily="50" charset="-128"/>
                <a:ea typeface="メイリオ" panose="020B0604030504040204" pitchFamily="50" charset="-128"/>
              </a:rPr>
              <a:t>〉</a:t>
            </a:r>
            <a:r>
              <a:rPr kumimoji="1" lang="ja-JP" altLang="en-US" sz="2800" dirty="0" smtClean="0">
                <a:solidFill>
                  <a:schemeClr val="tx1">
                    <a:lumMod val="95000"/>
                    <a:lumOff val="5000"/>
                  </a:schemeClr>
                </a:solidFill>
                <a:latin typeface="メイリオ" panose="020B0604030504040204" pitchFamily="50" charset="-128"/>
                <a:ea typeface="メイリオ" panose="020B0604030504040204" pitchFamily="50" charset="-128"/>
              </a:rPr>
              <a:t>　　　　</a:t>
            </a:r>
            <a:r>
              <a:rPr kumimoji="1" lang="ja-JP" altLang="en-US" sz="2400" dirty="0" smtClean="0">
                <a:solidFill>
                  <a:schemeClr val="tx1">
                    <a:lumMod val="95000"/>
                    <a:lumOff val="5000"/>
                  </a:schemeClr>
                </a:solidFill>
                <a:latin typeface="メイリオ" panose="020B0604030504040204" pitchFamily="50" charset="-128"/>
                <a:ea typeface="メイリオ" panose="020B0604030504040204" pitchFamily="50" charset="-128"/>
              </a:rPr>
              <a:t>〇関係機関による見守り、母子保健業務において支援等。</a:t>
            </a:r>
            <a:endParaRPr kumimoji="1" lang="ja-JP" altLang="en-US" sz="2400" dirty="0">
              <a:solidFill>
                <a:schemeClr val="tx1">
                  <a:lumMod val="95000"/>
                  <a:lumOff val="5000"/>
                </a:schemeClr>
              </a:solidFill>
              <a:latin typeface="メイリオ" panose="020B0604030504040204" pitchFamily="50" charset="-128"/>
              <a:ea typeface="メイリオ" panose="020B0604030504040204" pitchFamily="50" charset="-128"/>
            </a:endParaRPr>
          </a:p>
        </p:txBody>
      </p:sp>
      <p:sp>
        <p:nvSpPr>
          <p:cNvPr id="5" name="下矢印 4"/>
          <p:cNvSpPr/>
          <p:nvPr/>
        </p:nvSpPr>
        <p:spPr>
          <a:xfrm>
            <a:off x="1454990" y="1591079"/>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1480869" y="3310459"/>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1480869" y="4214003"/>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a:off x="1440613" y="4977446"/>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1457866" y="5923473"/>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1480869" y="2513955"/>
            <a:ext cx="534837" cy="276045"/>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729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コンテンツ プレースホルダー 2"/>
          <p:cNvSpPr>
            <a:spLocks noGrp="1"/>
          </p:cNvSpPr>
          <p:nvPr>
            <p:ph idx="1"/>
          </p:nvPr>
        </p:nvSpPr>
        <p:spPr>
          <a:xfrm>
            <a:off x="223838" y="1455738"/>
            <a:ext cx="11495087" cy="4848004"/>
          </a:xfrm>
        </p:spPr>
        <p:txBody>
          <a:bodyPr>
            <a:normAutofit/>
          </a:bodyPr>
          <a:lstStyle/>
          <a:p>
            <a:endParaRPr lang="ja-JP" altLang="en-US" sz="1050" b="0" i="0" u="none" strike="noStrike" baseline="0" dirty="0" smtClean="0">
              <a:solidFill>
                <a:srgbClr val="000000"/>
              </a:solidFill>
              <a:latin typeface="Arial" panose="020B0604020202020204" pitchFamily="34" charset="0"/>
            </a:endParaRPr>
          </a:p>
          <a:p>
            <a:endParaRPr kumimoji="1" lang="ja-JP" altLang="en-US" dirty="0"/>
          </a:p>
        </p:txBody>
      </p:sp>
      <p:sp>
        <p:nvSpPr>
          <p:cNvPr id="3078" name="テキスト ボックス 32"/>
          <p:cNvSpPr txBox="1">
            <a:spLocks noChangeArrowheads="1"/>
          </p:cNvSpPr>
          <p:nvPr/>
        </p:nvSpPr>
        <p:spPr bwMode="auto">
          <a:xfrm>
            <a:off x="443269" y="1942067"/>
            <a:ext cx="4793749" cy="2859386"/>
          </a:xfrm>
          <a:prstGeom prst="rect">
            <a:avLst/>
          </a:prstGeom>
          <a:solidFill>
            <a:srgbClr val="DCE6F2"/>
          </a:solidFill>
          <a:ln w="31750">
            <a:solidFill>
              <a:srgbClr val="0000FF"/>
            </a:solid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cs typeface="メイリオ" panose="020B0604030504040204" pitchFamily="50" charset="-128"/>
              </a:rPr>
              <a:t>・母子保健事業を通して、</a:t>
            </a:r>
            <a:r>
              <a:rPr kumimoji="0" lang="ja-JP" altLang="ja-JP" b="0" i="0" u="none" strike="noStrike" cap="none" normalizeH="0" baseline="0" dirty="0" smtClean="0">
                <a:ln>
                  <a:noFill/>
                </a:ln>
                <a:solidFill>
                  <a:srgbClr val="FF0000"/>
                </a:solidFill>
                <a:effectLst/>
                <a:cs typeface="メイリオ" panose="020B0604030504040204" pitchFamily="50" charset="-128"/>
              </a:rPr>
              <a:t>虐待の予防</a:t>
            </a:r>
            <a:r>
              <a:rPr kumimoji="0" lang="ja-JP" altLang="ja-JP" b="0" i="0" u="none" strike="noStrike" cap="none" normalizeH="0" baseline="0" dirty="0" smtClean="0">
                <a:ln>
                  <a:noFill/>
                </a:ln>
                <a:solidFill>
                  <a:srgbClr val="000000"/>
                </a:solidFill>
                <a:effectLst/>
                <a:cs typeface="メイリオ" panose="020B0604030504040204" pitchFamily="50" charset="-128"/>
              </a:rPr>
              <a:t>、</a:t>
            </a:r>
            <a:endParaRPr kumimoji="0" lang="en-US" altLang="ja-JP" b="0" i="0" u="none" strike="noStrike" cap="none" normalizeH="0" baseline="0" dirty="0" smtClean="0">
              <a:ln>
                <a:noFill/>
              </a:ln>
              <a:solidFill>
                <a:srgbClr val="000000"/>
              </a:solidFill>
              <a:effectLst/>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rgbClr val="000000"/>
                </a:solidFill>
                <a:effectLst/>
                <a:cs typeface="メイリオ" panose="020B0604030504040204" pitchFamily="50" charset="-128"/>
              </a:rPr>
              <a:t>　</a:t>
            </a:r>
            <a:r>
              <a:rPr kumimoji="0" lang="ja-JP" altLang="ja-JP" b="0" i="0" u="none" strike="noStrike" cap="none" normalizeH="0" baseline="0" dirty="0" smtClean="0">
                <a:ln>
                  <a:noFill/>
                </a:ln>
                <a:solidFill>
                  <a:srgbClr val="FF0000"/>
                </a:solidFill>
                <a:effectLst/>
                <a:cs typeface="メイリオ" panose="020B0604030504040204" pitchFamily="50" charset="-128"/>
              </a:rPr>
              <a:t>未然防止</a:t>
            </a:r>
            <a:r>
              <a:rPr kumimoji="0" lang="ja-JP" altLang="ja-JP" b="0" i="0" u="none" strike="noStrike" cap="none" normalizeH="0" baseline="0" dirty="0" smtClean="0">
                <a:ln>
                  <a:noFill/>
                </a:ln>
                <a:solidFill>
                  <a:srgbClr val="000000"/>
                </a:solidFill>
                <a:effectLst/>
                <a:cs typeface="メイリオ" panose="020B0604030504040204" pitchFamily="50" charset="-128"/>
              </a:rPr>
              <a:t>、早期発見（乳幼児健診、妊</a:t>
            </a:r>
            <a:endParaRPr kumimoji="0" lang="en-US" altLang="ja-JP" b="0" i="0" u="none" strike="noStrike" cap="none" normalizeH="0" baseline="0" dirty="0" smtClean="0">
              <a:ln>
                <a:noFill/>
              </a:ln>
              <a:solidFill>
                <a:srgbClr val="000000"/>
              </a:solidFill>
              <a:effectLst/>
              <a:cs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dirty="0">
                <a:solidFill>
                  <a:srgbClr val="000000"/>
                </a:solidFill>
                <a:cs typeface="メイリオ" panose="020B0604030504040204" pitchFamily="50" charset="-128"/>
              </a:rPr>
              <a:t>　</a:t>
            </a:r>
            <a:r>
              <a:rPr kumimoji="0" lang="ja-JP" altLang="ja-JP" b="0" i="0" u="none" strike="noStrike" cap="none" normalizeH="0" baseline="0" dirty="0" smtClean="0">
                <a:ln>
                  <a:noFill/>
                </a:ln>
                <a:solidFill>
                  <a:srgbClr val="000000"/>
                </a:solidFill>
                <a:effectLst/>
                <a:cs typeface="メイリオ" panose="020B0604030504040204" pitchFamily="50" charset="-128"/>
              </a:rPr>
              <a:t>産婦健診、新生児全戸訪問事業 など）</a:t>
            </a:r>
            <a:endParaRPr kumimoji="0" lang="ja-JP" altLang="ja-JP"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a:t>
            </a:r>
            <a:r>
              <a:rPr kumimoji="0" lang="ja-JP" altLang="ja-JP" b="0" i="0" u="none" strike="noStrike" cap="none" normalizeH="0" baseline="0" dirty="0" smtClean="0">
                <a:ln>
                  <a:noFill/>
                </a:ln>
                <a:solidFill>
                  <a:srgbClr val="FF0000"/>
                </a:solidFill>
                <a:effectLst/>
                <a:latin typeface="Arial" panose="020B0604020202020204" pitchFamily="34" charset="0"/>
                <a:cs typeface="メイリオ" panose="020B0604030504040204" pitchFamily="50" charset="-128"/>
              </a:rPr>
              <a:t>在宅支援ケースの進捗管理</a:t>
            </a:r>
            <a:endParaRPr kumimoji="0" lang="ja-JP" altLang="ja-JP" b="0" i="0" u="none" strike="noStrike" cap="none" normalizeH="0" baseline="0" dirty="0" smtClean="0">
              <a:ln>
                <a:noFill/>
              </a:ln>
              <a:solidFill>
                <a:srgbClr val="FF0000"/>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・関係機関との連絡調整、協力要請</a:t>
            </a:r>
            <a:endParaRPr kumimoji="0" lang="ja-JP" altLang="ja-JP"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・結核・感染症、難病対策業務等　　</a:t>
            </a:r>
            <a:endParaRPr kumimoji="0" lang="ja-JP" altLang="ja-JP"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a:t>
            </a:r>
            <a:r>
              <a:rPr kumimoji="0" lang="en-US"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DV</a:t>
            </a:r>
            <a:r>
              <a:rPr kumimoji="0" lang="ja-JP" altLang="en-US"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・母子（ひとり親）相談、</a:t>
            </a:r>
            <a:endParaRPr kumimoji="0" lang="ja-JP" altLang="en-US"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・保育所、認定子ども園の入所調整</a:t>
            </a:r>
            <a:endParaRPr kumimoji="0" lang="ja-JP" altLang="en-US"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・児童扶養手当　　　　など</a:t>
            </a:r>
            <a:endParaRPr kumimoji="0" lang="ja-JP" altLang="en-US" b="0" i="0" u="none" strike="noStrike" cap="none" normalizeH="0" baseline="0" dirty="0" smtClean="0">
              <a:ln>
                <a:noFill/>
              </a:ln>
              <a:solidFill>
                <a:schemeClr val="tx1"/>
              </a:solidFill>
              <a:effectLst/>
              <a:latin typeface="Arial" panose="020B0604020202020204" pitchFamily="34" charset="0"/>
            </a:endParaRPr>
          </a:p>
        </p:txBody>
      </p:sp>
      <p:pic>
        <p:nvPicPr>
          <p:cNvPr id="3163" name="図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947" y="5107551"/>
            <a:ext cx="4371120" cy="958994"/>
          </a:xfrm>
          <a:prstGeom prst="rect">
            <a:avLst/>
          </a:prstGeom>
          <a:noFill/>
          <a:extLst>
            <a:ext uri="{909E8E84-426E-40DD-AFC4-6F175D3DCCD1}">
              <a14:hiddenFill xmlns:a14="http://schemas.microsoft.com/office/drawing/2010/main">
                <a:solidFill>
                  <a:srgbClr val="FFFFFF"/>
                </a:solidFill>
              </a14:hiddenFill>
            </a:ext>
          </a:extLst>
        </p:spPr>
      </p:pic>
      <p:sp>
        <p:nvSpPr>
          <p:cNvPr id="3080" name="角丸四角形 6"/>
          <p:cNvSpPr>
            <a:spLocks noChangeArrowheads="1"/>
          </p:cNvSpPr>
          <p:nvPr/>
        </p:nvSpPr>
        <p:spPr bwMode="auto">
          <a:xfrm>
            <a:off x="434021" y="5235197"/>
            <a:ext cx="4717511" cy="685800"/>
          </a:xfrm>
          <a:prstGeom prst="roundRect">
            <a:avLst>
              <a:gd name="adj" fmla="val 16667"/>
            </a:avLst>
          </a:prstGeom>
          <a:solidFill>
            <a:srgbClr val="DCE6F2"/>
          </a:solidFill>
          <a:ln w="31750">
            <a:solidFill>
              <a:srgbClr val="0000FF"/>
            </a:solidFill>
            <a:round/>
            <a:headEnd/>
            <a:tailEnd/>
          </a:ln>
        </p:spPr>
        <p:txBody>
          <a:bodyPr vert="horz" wrap="square" lIns="54000" tIns="27000" rIns="54000" bIns="2700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児童に身近な場所における</a:t>
            </a:r>
            <a:r>
              <a:rPr kumimoji="0" lang="ja-JP" altLang="ja-JP" b="0" i="0" u="none" strike="noStrike" cap="none" normalizeH="0" baseline="0" dirty="0" smtClean="0">
                <a:ln>
                  <a:noFill/>
                </a:ln>
                <a:solidFill>
                  <a:srgbClr val="FF0000"/>
                </a:solidFill>
                <a:effectLst/>
                <a:latin typeface="Arial" panose="020B0604020202020204" pitchFamily="34" charset="0"/>
                <a:cs typeface="メイリオ" panose="020B0604030504040204" pitchFamily="50" charset="-128"/>
              </a:rPr>
              <a:t>継続的な支援</a:t>
            </a:r>
            <a:endParaRPr kumimoji="0" lang="ja-JP" altLang="ja-JP" b="0" i="0" u="none" strike="noStrike" cap="none" normalizeH="0" baseline="0" dirty="0" smtClean="0">
              <a:ln>
                <a:noFill/>
              </a:ln>
              <a:solidFill>
                <a:srgbClr val="FF0000"/>
              </a:solidFill>
              <a:effectLst/>
              <a:latin typeface="Arial" panose="020B0604020202020204" pitchFamily="34" charset="0"/>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（在 宅 支 援）</a:t>
            </a:r>
            <a:endParaRPr kumimoji="0" lang="ja-JP" altLang="ja-JP" b="0" i="0" u="none" strike="noStrike" cap="none" normalizeH="0" baseline="0" dirty="0" smtClean="0">
              <a:ln>
                <a:noFill/>
              </a:ln>
              <a:solidFill>
                <a:schemeClr val="tx1"/>
              </a:solidFill>
              <a:effectLst/>
              <a:latin typeface="Arial" panose="020B0604020202020204" pitchFamily="34" charset="0"/>
            </a:endParaRPr>
          </a:p>
        </p:txBody>
      </p:sp>
      <p:sp>
        <p:nvSpPr>
          <p:cNvPr id="3083" name="テキスト ボックス 33"/>
          <p:cNvSpPr txBox="1">
            <a:spLocks noChangeArrowheads="1"/>
          </p:cNvSpPr>
          <p:nvPr/>
        </p:nvSpPr>
        <p:spPr bwMode="auto">
          <a:xfrm>
            <a:off x="7596385" y="1932542"/>
            <a:ext cx="4359078" cy="2878436"/>
          </a:xfrm>
          <a:prstGeom prst="rect">
            <a:avLst/>
          </a:prstGeom>
          <a:solidFill>
            <a:srgbClr val="FFCCFF"/>
          </a:solidFill>
          <a:ln w="31750">
            <a:solidFill>
              <a:srgbClr val="FF0000"/>
            </a:solidFill>
            <a:miter lim="800000"/>
            <a:headEnd/>
            <a:tailEnd/>
          </a:ln>
        </p:spPr>
        <p:txBody>
          <a:bodyPr vert="horz" wrap="square" lIns="68580" tIns="34290" rIns="68580" bIns="342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a:t>
            </a: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広域的な対応</a:t>
            </a:r>
            <a:endParaRPr kumimoji="0" lang="ja-JP" altLang="ja-JP" sz="2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（市町村間の連絡調整等）</a:t>
            </a:r>
            <a:endParaRPr kumimoji="0" lang="ja-JP" altLang="ja-JP" sz="2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・専門的な対応</a:t>
            </a:r>
            <a:endParaRPr kumimoji="0" lang="ja-JP" altLang="ja-JP" sz="2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　 養護相談、障害相談、判定業務</a:t>
            </a:r>
            <a:endParaRPr kumimoji="0" lang="ja-JP" altLang="ja-JP" sz="2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　 </a:t>
            </a:r>
            <a:r>
              <a:rPr kumimoji="0" lang="ja-JP" altLang="ja-JP" sz="2000" b="1" i="0" u="none" strike="noStrike" cap="none" normalizeH="0" baseline="0" dirty="0" smtClean="0">
                <a:ln>
                  <a:noFill/>
                </a:ln>
                <a:solidFill>
                  <a:srgbClr val="FF0000"/>
                </a:solidFill>
                <a:effectLst/>
                <a:latin typeface="Arial" panose="020B0604020202020204" pitchFamily="34" charset="0"/>
                <a:cs typeface="メイリオ" panose="020B0604030504040204" pitchFamily="50" charset="-128"/>
              </a:rPr>
              <a:t>虐待対応</a:t>
            </a: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、非行相談、育成相談</a:t>
            </a:r>
            <a:endParaRPr kumimoji="0" lang="ja-JP" altLang="ja-JP" sz="20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a:t>
            </a:r>
            <a:r>
              <a:rPr kumimoji="0" lang="ja-JP" altLang="ja-JP" sz="2000" b="1" i="0" u="none" strike="noStrike" cap="none" normalizeH="0" baseline="0" dirty="0" smtClean="0">
                <a:ln>
                  <a:noFill/>
                </a:ln>
                <a:solidFill>
                  <a:srgbClr val="FF0000"/>
                </a:solidFill>
                <a:effectLst/>
                <a:latin typeface="Arial" panose="020B0604020202020204" pitchFamily="34" charset="0"/>
                <a:cs typeface="メイリオ" panose="020B0604030504040204" pitchFamily="50" charset="-128"/>
              </a:rPr>
              <a:t>一時保護</a:t>
            </a:r>
            <a:endParaRPr kumimoji="0" lang="ja-JP" altLang="ja-JP" sz="2000" b="1" i="0" u="none" strike="noStrike" cap="none" normalizeH="0" baseline="0" dirty="0" smtClean="0">
              <a:ln>
                <a:noFill/>
              </a:ln>
              <a:solidFill>
                <a:srgbClr val="FF0000"/>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a:t>
            </a:r>
            <a:r>
              <a:rPr kumimoji="0" lang="ja-JP" altLang="ja-JP" sz="2000" i="0" u="none" strike="noStrike" cap="none" normalizeH="0" baseline="0" dirty="0" smtClean="0">
                <a:ln>
                  <a:noFill/>
                </a:ln>
                <a:effectLst/>
                <a:latin typeface="Arial" panose="020B0604020202020204" pitchFamily="34" charset="0"/>
                <a:cs typeface="メイリオ" panose="020B0604030504040204" pitchFamily="50" charset="-128"/>
              </a:rPr>
              <a:t>措置（里親、施設入所等の措置</a:t>
            </a:r>
            <a:r>
              <a:rPr kumimoji="0" lang="ja-JP" altLang="ja-JP" i="0" u="none" strike="noStrike" cap="none" normalizeH="0" baseline="0" dirty="0" smtClean="0">
                <a:ln>
                  <a:noFill/>
                </a:ln>
                <a:effectLst/>
                <a:latin typeface="Arial" panose="020B0604020202020204" pitchFamily="34" charset="0"/>
                <a:cs typeface="メイリオ" panose="020B0604030504040204" pitchFamily="50" charset="-128"/>
              </a:rPr>
              <a:t>）</a:t>
            </a:r>
            <a:endParaRPr kumimoji="0" lang="ja-JP" altLang="ja-JP" i="0" u="none" strike="noStrike" cap="none" normalizeH="0" baseline="0" dirty="0" smtClean="0">
              <a:ln>
                <a:noFill/>
              </a:ln>
              <a:effectLst/>
              <a:latin typeface="Arial" panose="020B0604020202020204" pitchFamily="34" charset="0"/>
            </a:endParaRPr>
          </a:p>
        </p:txBody>
      </p:sp>
      <p:sp>
        <p:nvSpPr>
          <p:cNvPr id="3084" name="角丸四角形 25"/>
          <p:cNvSpPr>
            <a:spLocks noChangeArrowheads="1"/>
          </p:cNvSpPr>
          <p:nvPr/>
        </p:nvSpPr>
        <p:spPr bwMode="auto">
          <a:xfrm>
            <a:off x="8182184" y="1183362"/>
            <a:ext cx="3004945" cy="616696"/>
          </a:xfrm>
          <a:prstGeom prst="roundRect">
            <a:avLst>
              <a:gd name="adj" fmla="val 16667"/>
            </a:avLst>
          </a:prstGeom>
          <a:solidFill>
            <a:srgbClr val="FFCCFF"/>
          </a:solidFill>
          <a:ln w="31750">
            <a:solidFill>
              <a:srgbClr val="FF0000"/>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2400" b="1"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こども家庭センター</a:t>
            </a:r>
            <a:endParaRPr kumimoji="0" lang="ja-JP" altLang="ja-JP" sz="2400" b="0" i="0" u="none" strike="noStrike" cap="none" normalizeH="0" baseline="0" dirty="0" smtClean="0">
              <a:ln>
                <a:noFill/>
              </a:ln>
              <a:solidFill>
                <a:schemeClr val="tx1"/>
              </a:solidFill>
              <a:effectLst/>
              <a:latin typeface="Arial" panose="020B0604020202020204" pitchFamily="34" charset="0"/>
            </a:endParaRPr>
          </a:p>
        </p:txBody>
      </p:sp>
      <p:sp>
        <p:nvSpPr>
          <p:cNvPr id="3085" name="左右矢印 10"/>
          <p:cNvSpPr>
            <a:spLocks noChangeArrowheads="1"/>
          </p:cNvSpPr>
          <p:nvPr/>
        </p:nvSpPr>
        <p:spPr bwMode="auto">
          <a:xfrm>
            <a:off x="5458870" y="2217426"/>
            <a:ext cx="1900977" cy="1357252"/>
          </a:xfrm>
          <a:prstGeom prst="leftRightArrow">
            <a:avLst>
              <a:gd name="adj1" fmla="val 62505"/>
              <a:gd name="adj2" fmla="val 29594"/>
            </a:avLst>
          </a:prstGeom>
          <a:solidFill>
            <a:srgbClr val="DDD8C2"/>
          </a:solidFill>
          <a:ln w="12700">
            <a:solidFill>
              <a:srgbClr val="000000"/>
            </a:solidFill>
            <a:miter lim="800000"/>
            <a:headEnd/>
            <a:tailEnd/>
          </a:ln>
        </p:spPr>
        <p:txBody>
          <a:bodyPr vert="horz" wrap="square" lIns="68580" tIns="34290" rIns="68580" bIns="3429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情報共有</a:t>
            </a:r>
            <a:endParaRPr kumimoji="0" lang="ja-JP" altLang="ja-JP" sz="16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連　携</a:t>
            </a:r>
            <a:endParaRPr kumimoji="0" lang="ja-JP" altLang="ja-JP" sz="1600" b="0" i="0" u="none" strike="noStrike" cap="none" normalizeH="0" baseline="0" dirty="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600" b="1" i="0" u="none" strike="noStrike" cap="none" normalizeH="0" baseline="0" dirty="0" smtClean="0">
                <a:ln>
                  <a:noFill/>
                </a:ln>
                <a:solidFill>
                  <a:srgbClr val="FF0000"/>
                </a:solidFill>
                <a:effectLst/>
                <a:latin typeface="Arial" panose="020B0604020202020204" pitchFamily="34" charset="0"/>
                <a:cs typeface="メイリオ" panose="020B0604030504040204" pitchFamily="50" charset="-128"/>
              </a:rPr>
              <a:t>ケース送致</a:t>
            </a:r>
            <a:endParaRPr kumimoji="0" lang="ja-JP" altLang="ja-JP" sz="1600" b="1" i="0" u="none" strike="noStrike" cap="none" normalizeH="0" baseline="0" dirty="0" smtClean="0">
              <a:ln>
                <a:noFill/>
              </a:ln>
              <a:solidFill>
                <a:srgbClr val="FF0000"/>
              </a:solidFill>
              <a:effectLst/>
              <a:latin typeface="Arial" panose="020B0604020202020204" pitchFamily="34" charset="0"/>
            </a:endParaRPr>
          </a:p>
        </p:txBody>
      </p:sp>
      <p:sp>
        <p:nvSpPr>
          <p:cNvPr id="3086" name="左矢印 11"/>
          <p:cNvSpPr>
            <a:spLocks noChangeArrowheads="1"/>
          </p:cNvSpPr>
          <p:nvPr/>
        </p:nvSpPr>
        <p:spPr bwMode="auto">
          <a:xfrm>
            <a:off x="5614997" y="3849308"/>
            <a:ext cx="1484594" cy="715963"/>
          </a:xfrm>
          <a:prstGeom prst="leftArrow">
            <a:avLst>
              <a:gd name="adj1" fmla="val 63444"/>
              <a:gd name="adj2" fmla="val 33641"/>
            </a:avLst>
          </a:prstGeom>
          <a:solidFill>
            <a:srgbClr val="DBE5F1"/>
          </a:solidFill>
          <a:ln w="12700">
            <a:solidFill>
              <a:srgbClr val="243F60"/>
            </a:solidFill>
            <a:miter lim="800000"/>
            <a:headEnd/>
            <a:tailEnd/>
          </a:ln>
        </p:spPr>
        <p:txBody>
          <a:bodyPr vert="horz" wrap="square" lIns="68580" tIns="34290" rIns="68580" bIns="3429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助言・指導</a:t>
            </a:r>
            <a:endParaRPr kumimoji="0" lang="ja-JP" altLang="ja-JP" sz="1600" b="0" i="0" u="none" strike="noStrike" cap="none" normalizeH="0" baseline="0" dirty="0" smtClean="0">
              <a:ln>
                <a:noFill/>
              </a:ln>
              <a:solidFill>
                <a:schemeClr val="tx1"/>
              </a:solidFill>
              <a:effectLst/>
              <a:latin typeface="Arial" panose="020B0604020202020204" pitchFamily="34" charset="0"/>
            </a:endParaRPr>
          </a:p>
        </p:txBody>
      </p:sp>
      <p:sp>
        <p:nvSpPr>
          <p:cNvPr id="3090" name="左右矢印 12"/>
          <p:cNvSpPr>
            <a:spLocks noChangeArrowheads="1"/>
          </p:cNvSpPr>
          <p:nvPr/>
        </p:nvSpPr>
        <p:spPr bwMode="auto">
          <a:xfrm>
            <a:off x="5400675" y="5205828"/>
            <a:ext cx="1947130" cy="744538"/>
          </a:xfrm>
          <a:prstGeom prst="leftRightArrow">
            <a:avLst>
              <a:gd name="adj1" fmla="val 65278"/>
              <a:gd name="adj2" fmla="val 36573"/>
            </a:avLst>
          </a:prstGeom>
          <a:gradFill rotWithShape="0">
            <a:gsLst>
              <a:gs pos="0">
                <a:srgbClr val="0066FF"/>
              </a:gs>
              <a:gs pos="999">
                <a:srgbClr val="0066FF"/>
              </a:gs>
              <a:gs pos="31000">
                <a:srgbClr val="66FF66"/>
              </a:gs>
              <a:gs pos="49001">
                <a:srgbClr val="F2FF08"/>
              </a:gs>
              <a:gs pos="100000">
                <a:srgbClr val="FF0000"/>
              </a:gs>
            </a:gsLst>
            <a:lin ang="21000000"/>
          </a:gradFill>
          <a:ln w="25400">
            <a:solidFill>
              <a:srgbClr val="243F6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300" b="1"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リスクの程度</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096" name="フローチャート : 結合子 27"/>
          <p:cNvSpPr>
            <a:spLocks noChangeArrowheads="1"/>
          </p:cNvSpPr>
          <p:nvPr/>
        </p:nvSpPr>
        <p:spPr bwMode="auto">
          <a:xfrm>
            <a:off x="7137995" y="6032351"/>
            <a:ext cx="520700" cy="471488"/>
          </a:xfrm>
          <a:prstGeom prst="flowChartConnector">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FF0000"/>
                </a:solidFill>
                <a:effectLst/>
                <a:latin typeface="Arial" panose="020B0604020202020204" pitchFamily="34" charset="0"/>
                <a:cs typeface="メイリオ" panose="020B0604030504040204" pitchFamily="50" charset="-128"/>
              </a:rPr>
              <a:t>高</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098" name="フローチャート : 結合子 26"/>
          <p:cNvSpPr>
            <a:spLocks noChangeArrowheads="1"/>
          </p:cNvSpPr>
          <p:nvPr/>
        </p:nvSpPr>
        <p:spPr bwMode="auto">
          <a:xfrm>
            <a:off x="4536345" y="5986622"/>
            <a:ext cx="477838" cy="457200"/>
          </a:xfrm>
          <a:prstGeom prst="flowChartConnector">
            <a:avLst/>
          </a:prstGeom>
          <a:noFill/>
          <a:ln w="31750">
            <a:solidFill>
              <a:srgbClr val="0000F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smtClean="0">
                <a:ln>
                  <a:noFill/>
                </a:ln>
                <a:solidFill>
                  <a:srgbClr val="0000FF"/>
                </a:solidFill>
                <a:effectLst/>
                <a:latin typeface="Arial" panose="020B0604020202020204" pitchFamily="34" charset="0"/>
                <a:cs typeface="メイリオ" panose="020B0604030504040204" pitchFamily="50" charset="-128"/>
              </a:rPr>
              <a:t>低</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66" name="テキスト ボックス 8"/>
          <p:cNvSpPr txBox="1"/>
          <p:nvPr/>
        </p:nvSpPr>
        <p:spPr>
          <a:xfrm>
            <a:off x="156210" y="4908550"/>
            <a:ext cx="1109980" cy="4495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endParaRPr lang="en-US" sz="1050" kern="100">
              <a:effectLst/>
              <a:latin typeface="ＭＳ 明朝" panose="02020609040205080304" pitchFamily="17" charset="-128"/>
              <a:ea typeface="ＭＳ 明朝" panose="02020609040205080304" pitchFamily="17" charset="-128"/>
              <a:cs typeface="Times New Roman" panose="02020603050405020304" pitchFamily="18" charset="0"/>
            </a:endParaRPr>
          </a:p>
        </p:txBody>
      </p:sp>
      <p:sp>
        <p:nvSpPr>
          <p:cNvPr id="3102" name="テキスト ボックス 20"/>
          <p:cNvSpPr txBox="1">
            <a:spLocks noChangeArrowheads="1"/>
          </p:cNvSpPr>
          <p:nvPr/>
        </p:nvSpPr>
        <p:spPr bwMode="auto">
          <a:xfrm>
            <a:off x="5400675" y="1863725"/>
            <a:ext cx="11668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1" i="0" u="none" strike="noStrike" cap="none" normalizeH="0" baseline="0" dirty="0" smtClean="0">
                <a:ln>
                  <a:noFill/>
                </a:ln>
                <a:solidFill>
                  <a:srgbClr val="FFFFFF"/>
                </a:solidFill>
                <a:effectLst/>
                <a:latin typeface="メイリオ" panose="020B0604030504040204" pitchFamily="50" charset="-128"/>
                <a:ea typeface="メイリオ" panose="020B0604030504040204" pitchFamily="50" charset="-128"/>
                <a:cs typeface="ＭＳ Ｐゴシック" panose="020B0600070205080204" pitchFamily="50" charset="-128"/>
              </a:rPr>
              <a:t>（児童相談所）</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137" name="角丸四角形 24"/>
          <p:cNvSpPr>
            <a:spLocks noChangeArrowheads="1"/>
          </p:cNvSpPr>
          <p:nvPr/>
        </p:nvSpPr>
        <p:spPr bwMode="auto">
          <a:xfrm>
            <a:off x="1333439" y="1183362"/>
            <a:ext cx="2869572" cy="611187"/>
          </a:xfrm>
          <a:prstGeom prst="roundRect">
            <a:avLst>
              <a:gd name="adj" fmla="val 16667"/>
            </a:avLst>
          </a:prstGeom>
          <a:solidFill>
            <a:srgbClr val="DCE6F2"/>
          </a:solidFill>
          <a:ln w="31750">
            <a:solidFill>
              <a:srgbClr val="0000FF"/>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en-US" sz="2000" b="1" dirty="0">
                <a:solidFill>
                  <a:srgbClr val="000000"/>
                </a:solidFill>
                <a:latin typeface="Arial" panose="020B0604020202020204" pitchFamily="34" charset="0"/>
                <a:cs typeface="メイリオ" panose="020B0604030504040204" pitchFamily="50" charset="-128"/>
              </a:rPr>
              <a:t>区</a:t>
            </a:r>
            <a:r>
              <a:rPr kumimoji="0" lang="ja-JP" altLang="ja-JP" sz="2000" b="1" i="0" u="none" strike="noStrike" cap="none" normalizeH="0" baseline="0" dirty="0" smtClean="0">
                <a:ln>
                  <a:noFill/>
                </a:ln>
                <a:solidFill>
                  <a:srgbClr val="000000"/>
                </a:solidFill>
                <a:effectLst/>
                <a:latin typeface="Arial" panose="020B0604020202020204" pitchFamily="34" charset="0"/>
                <a:cs typeface="メイリオ" panose="020B0604030504040204" pitchFamily="50" charset="-128"/>
              </a:rPr>
              <a:t>こども家庭支援室</a:t>
            </a:r>
            <a:endParaRPr kumimoji="0" lang="ja-JP" altLang="ja-JP" sz="2000" b="0" i="0" u="none" strike="noStrike" cap="none" normalizeH="0" baseline="0" dirty="0" smtClean="0">
              <a:ln>
                <a:noFill/>
              </a:ln>
              <a:solidFill>
                <a:schemeClr val="tx1"/>
              </a:solidFill>
              <a:effectLst/>
              <a:latin typeface="Arial" panose="020B0604020202020204" pitchFamily="34" charset="0"/>
            </a:endParaRPr>
          </a:p>
        </p:txBody>
      </p:sp>
      <p:sp>
        <p:nvSpPr>
          <p:cNvPr id="3138" name="Rectangle 9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139" name="Rectangle 99"/>
          <p:cNvSpPr>
            <a:spLocks noChangeArrowheads="1"/>
          </p:cNvSpPr>
          <p:nvPr/>
        </p:nvSpPr>
        <p:spPr bwMode="auto">
          <a:xfrm>
            <a:off x="2667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smtClean="0">
                <a:ln>
                  <a:noFill/>
                </a:ln>
                <a:solidFill>
                  <a:schemeClr val="tx1"/>
                </a:solidFill>
                <a:effectLst/>
                <a:latin typeface="Arial" panose="020B0604020202020204" pitchFamily="34" charset="0"/>
              </a:rPr>
              <a:t/>
            </a:r>
            <a:br>
              <a:rPr kumimoji="0" lang="ja-JP" altLang="ja-JP" sz="1800" b="0" i="0" u="none" strike="noStrike" cap="none" normalizeH="0" baseline="0" smtClean="0">
                <a:ln>
                  <a:noFill/>
                </a:ln>
                <a:solidFill>
                  <a:schemeClr val="tx1"/>
                </a:solidFill>
                <a:effectLst/>
                <a:latin typeface="Arial" panose="020B0604020202020204" pitchFamily="34" charset="0"/>
              </a:rPr>
            </a:br>
            <a:endParaRPr kumimoji="0" lang="ja-JP" altLang="ja-JP" sz="1200" b="0" i="0" u="none" strike="noStrike" cap="none" normalizeH="0" baseline="0" smtClean="0">
              <a:ln>
                <a:noFill/>
              </a:ln>
              <a:solidFill>
                <a:schemeClr val="tx1"/>
              </a:solidFill>
              <a:effectLst/>
              <a:latin typeface="Arial" panose="020B0604020202020204" pitchFamily="34" charset="0"/>
              <a:cs typeface="ＭＳ Ｐゴシック" panose="020B060007020508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140" name="Rectangle 11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41" name="Rectangle 126"/>
          <p:cNvSpPr>
            <a:spLocks noChangeArrowheads="1"/>
          </p:cNvSpPr>
          <p:nvPr/>
        </p:nvSpPr>
        <p:spPr bwMode="auto">
          <a:xfrm>
            <a:off x="0" y="790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76" name="タイトル 1"/>
          <p:cNvSpPr>
            <a:spLocks noGrp="1"/>
          </p:cNvSpPr>
          <p:nvPr>
            <p:ph type="title"/>
          </p:nvPr>
        </p:nvSpPr>
        <p:spPr>
          <a:xfrm>
            <a:off x="390522" y="128931"/>
            <a:ext cx="6747473" cy="827672"/>
          </a:xfrm>
        </p:spPr>
        <p:txBody>
          <a:bodyPr>
            <a:normAutofit/>
          </a:body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神戸市の児童虐待対応の体制</a:t>
            </a:r>
            <a:endParaRPr kumimoji="1" lang="ja-JP" altLang="en-US" sz="3200" b="1" dirty="0">
              <a:solidFill>
                <a:schemeClr val="bg1"/>
              </a:solidFill>
            </a:endParaRPr>
          </a:p>
        </p:txBody>
      </p:sp>
    </p:spTree>
    <p:extLst>
      <p:ext uri="{BB962C8B-B14F-4D97-AF65-F5344CB8AC3E}">
        <p14:creationId xmlns:p14="http://schemas.microsoft.com/office/powerpoint/2010/main" val="1988469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0884"/>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38158" y="78036"/>
            <a:ext cx="6248400" cy="979904"/>
          </a:xfrm>
        </p:spPr>
        <p:txBody>
          <a:bodyPr>
            <a:normAutofit/>
          </a:bodyPr>
          <a:lstStyle/>
          <a:p>
            <a:r>
              <a:rPr lang="ja-JP" altLang="en-US" sz="3200" b="1" dirty="0">
                <a:solidFill>
                  <a:schemeClr val="bg1"/>
                </a:solidFill>
                <a:latin typeface="游ゴシック" panose="020B0400000000000000" pitchFamily="50" charset="-128"/>
                <a:ea typeface="游ゴシック" panose="020B0400000000000000" pitchFamily="50" charset="-128"/>
              </a:rPr>
              <a:t>こども</a:t>
            </a:r>
            <a:r>
              <a:rPr lang="ja-JP" altLang="en-US" sz="3200" b="1" dirty="0" smtClean="0">
                <a:solidFill>
                  <a:schemeClr val="bg1"/>
                </a:solidFill>
                <a:latin typeface="游ゴシック" panose="020B0400000000000000" pitchFamily="50" charset="-128"/>
                <a:ea typeface="游ゴシック" panose="020B0400000000000000" pitchFamily="50" charset="-128"/>
              </a:rPr>
              <a:t>サポーターの役割</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910938" y="1869640"/>
            <a:ext cx="8638309" cy="3650117"/>
          </a:xfrm>
        </p:spPr>
        <p:txBody>
          <a:bodyPr>
            <a:normAutofit/>
          </a:bodyPr>
          <a:lstStyle/>
          <a:p>
            <a:pPr marL="0" indent="0">
              <a:buNone/>
            </a:pPr>
            <a:r>
              <a:rPr lang="ja-JP" altLang="en-US" sz="4000" dirty="0">
                <a:solidFill>
                  <a:srgbClr val="000000"/>
                </a:solidFill>
                <a:latin typeface="游ゴシック" panose="020B0400000000000000" pitchFamily="50" charset="-128"/>
              </a:rPr>
              <a:t>①地域での子育て支援活動</a:t>
            </a:r>
          </a:p>
          <a:p>
            <a:pPr marL="0" indent="0">
              <a:buNone/>
            </a:pPr>
            <a:r>
              <a:rPr lang="ja-JP" altLang="en-US" sz="4000" dirty="0" smtClean="0">
                <a:solidFill>
                  <a:srgbClr val="000000"/>
                </a:solidFill>
                <a:latin typeface="游ゴシック" panose="020B0400000000000000" pitchFamily="50" charset="-128"/>
              </a:rPr>
              <a:t>   児童</a:t>
            </a:r>
            <a:r>
              <a:rPr lang="ja-JP" altLang="en-US" sz="4000" dirty="0">
                <a:solidFill>
                  <a:srgbClr val="000000"/>
                </a:solidFill>
                <a:latin typeface="游ゴシック" panose="020B0400000000000000" pitchFamily="50" charset="-128"/>
              </a:rPr>
              <a:t>の健全育成の</a:t>
            </a:r>
            <a:r>
              <a:rPr lang="ja-JP" altLang="en-US" sz="4000" dirty="0" smtClean="0">
                <a:solidFill>
                  <a:srgbClr val="000000"/>
                </a:solidFill>
                <a:latin typeface="游ゴシック" panose="020B0400000000000000" pitchFamily="50" charset="-128"/>
              </a:rPr>
              <a:t>役割</a:t>
            </a:r>
            <a:endParaRPr lang="en-US" altLang="ja-JP" sz="4000" dirty="0" smtClean="0">
              <a:solidFill>
                <a:srgbClr val="000000"/>
              </a:solidFill>
              <a:latin typeface="游ゴシック" panose="020B0400000000000000" pitchFamily="50" charset="-128"/>
            </a:endParaRPr>
          </a:p>
          <a:p>
            <a:pPr marL="0" indent="0">
              <a:buNone/>
            </a:pPr>
            <a:endParaRPr lang="ja-JP" altLang="en-US" sz="4000" dirty="0">
              <a:solidFill>
                <a:srgbClr val="000000"/>
              </a:solidFill>
              <a:latin typeface="游ゴシック" panose="020B0400000000000000" pitchFamily="50" charset="-128"/>
            </a:endParaRPr>
          </a:p>
          <a:p>
            <a:pPr marL="0" indent="0">
              <a:buNone/>
            </a:pPr>
            <a:r>
              <a:rPr lang="ja-JP" altLang="en-US" sz="4000" dirty="0">
                <a:solidFill>
                  <a:srgbClr val="000000"/>
                </a:solidFill>
                <a:latin typeface="游ゴシック" panose="020B0400000000000000" pitchFamily="50" charset="-128"/>
              </a:rPr>
              <a:t>②要支援家庭への支援活動</a:t>
            </a:r>
          </a:p>
          <a:p>
            <a:pPr marL="0" indent="0">
              <a:buNone/>
            </a:pPr>
            <a:r>
              <a:rPr lang="ja-JP" altLang="en-US" sz="4000" dirty="0" smtClean="0">
                <a:solidFill>
                  <a:srgbClr val="000000"/>
                </a:solidFill>
                <a:latin typeface="游ゴシック" panose="020B0400000000000000" pitchFamily="50" charset="-128"/>
              </a:rPr>
              <a:t>   児童</a:t>
            </a:r>
            <a:r>
              <a:rPr lang="ja-JP" altLang="en-US" sz="4000" dirty="0">
                <a:solidFill>
                  <a:srgbClr val="000000"/>
                </a:solidFill>
                <a:latin typeface="游ゴシック" panose="020B0400000000000000" pitchFamily="50" charset="-128"/>
              </a:rPr>
              <a:t>の見守り支援の役割</a:t>
            </a:r>
            <a:endParaRPr kumimoji="1" lang="ja-JP" altLang="en-US" sz="4000"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Tree>
    <p:extLst>
      <p:ext uri="{BB962C8B-B14F-4D97-AF65-F5344CB8AC3E}">
        <p14:creationId xmlns:p14="http://schemas.microsoft.com/office/powerpoint/2010/main" val="23432447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64530" y="217951"/>
            <a:ext cx="8551513" cy="610724"/>
          </a:xfrm>
        </p:spPr>
        <p:txBody>
          <a:bodyPr>
            <a:normAutofit/>
          </a:body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地域</a:t>
            </a:r>
            <a:r>
              <a:rPr lang="ja-JP" altLang="en-US" sz="3200" b="1" dirty="0">
                <a:solidFill>
                  <a:schemeClr val="bg1"/>
                </a:solidFill>
                <a:latin typeface="游ゴシック" panose="020B0400000000000000" pitchFamily="50" charset="-128"/>
                <a:ea typeface="游ゴシック" panose="020B0400000000000000" pitchFamily="50" charset="-128"/>
              </a:rPr>
              <a:t>での子育て支援</a:t>
            </a:r>
            <a:r>
              <a:rPr lang="ja-JP" altLang="en-US" sz="3200" b="1" dirty="0" smtClean="0">
                <a:solidFill>
                  <a:schemeClr val="bg1"/>
                </a:solidFill>
                <a:latin typeface="游ゴシック" panose="020B0400000000000000" pitchFamily="50" charset="-128"/>
                <a:ea typeface="游ゴシック" panose="020B0400000000000000" pitchFamily="50" charset="-128"/>
              </a:rPr>
              <a:t>活動</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326231" y="1375789"/>
            <a:ext cx="11539538" cy="4840552"/>
          </a:xfrm>
        </p:spPr>
        <p:txBody>
          <a:bodyPr>
            <a:normAutofit/>
          </a:bodyPr>
          <a:lstStyle/>
          <a:p>
            <a:endParaRPr lang="ja-JP" altLang="en-US" sz="1050" b="0" i="0" u="none" strike="noStrike" baseline="0" dirty="0" smtClean="0">
              <a:solidFill>
                <a:srgbClr val="000000"/>
              </a:solidFill>
              <a:latin typeface="Arial" panose="020B0604020202020204" pitchFamily="34" charset="0"/>
            </a:endParaRPr>
          </a:p>
          <a:p>
            <a:r>
              <a:rPr lang="ja-JP" altLang="en-US" dirty="0" smtClean="0">
                <a:solidFill>
                  <a:srgbClr val="000000"/>
                </a:solidFill>
                <a:latin typeface="游ゴシック" panose="020B0400000000000000" pitchFamily="50" charset="-128"/>
              </a:rPr>
              <a:t>区</a:t>
            </a:r>
            <a:r>
              <a:rPr lang="ja-JP" altLang="en-US" dirty="0">
                <a:solidFill>
                  <a:srgbClr val="000000"/>
                </a:solidFill>
                <a:latin typeface="游ゴシック" panose="020B0400000000000000" pitchFamily="50" charset="-128"/>
              </a:rPr>
              <a:t>の保健福祉部、学校等との情報共有・</a:t>
            </a:r>
            <a:r>
              <a:rPr lang="ja-JP" altLang="en-US" dirty="0" smtClean="0">
                <a:solidFill>
                  <a:srgbClr val="000000"/>
                </a:solidFill>
                <a:latin typeface="游ゴシック" panose="020B0400000000000000" pitchFamily="50" charset="-128"/>
              </a:rPr>
              <a:t>連携（</a:t>
            </a:r>
            <a:r>
              <a:rPr lang="ja-JP" altLang="en-US" dirty="0">
                <a:solidFill>
                  <a:srgbClr val="000000"/>
                </a:solidFill>
                <a:latin typeface="游ゴシック" panose="020B0400000000000000" pitchFamily="50" charset="-128"/>
              </a:rPr>
              <a:t>会議への出席を含む</a:t>
            </a:r>
            <a:r>
              <a:rPr lang="ja-JP" altLang="en-US" dirty="0" smtClean="0">
                <a:solidFill>
                  <a:srgbClr val="000000"/>
                </a:solidFill>
                <a:latin typeface="游ゴシック" panose="020B0400000000000000" pitchFamily="50" charset="-128"/>
              </a:rPr>
              <a:t>）</a:t>
            </a:r>
            <a:endParaRPr lang="en-US" altLang="ja-JP" dirty="0" smtClean="0">
              <a:solidFill>
                <a:srgbClr val="000000"/>
              </a:solidFill>
              <a:latin typeface="游ゴシック" panose="020B0400000000000000" pitchFamily="50" charset="-128"/>
            </a:endParaRPr>
          </a:p>
          <a:p>
            <a:endParaRPr lang="ja-JP" altLang="en-US" dirty="0">
              <a:solidFill>
                <a:srgbClr val="000000"/>
              </a:solidFill>
              <a:latin typeface="游ゴシック" panose="020B0400000000000000" pitchFamily="50" charset="-128"/>
            </a:endParaRPr>
          </a:p>
          <a:p>
            <a:r>
              <a:rPr lang="ja-JP" altLang="en-US" dirty="0" smtClean="0">
                <a:solidFill>
                  <a:srgbClr val="000000"/>
                </a:solidFill>
                <a:latin typeface="游ゴシック" panose="020B0400000000000000" pitchFamily="50" charset="-128"/>
              </a:rPr>
              <a:t>児童館</a:t>
            </a:r>
            <a:r>
              <a:rPr lang="ja-JP" altLang="en-US" dirty="0">
                <a:solidFill>
                  <a:srgbClr val="000000"/>
                </a:solidFill>
                <a:latin typeface="游ゴシック" panose="020B0400000000000000" pitchFamily="50" charset="-128"/>
              </a:rPr>
              <a:t>や子育てサークルなど、児童とふれあう事業への参加・</a:t>
            </a:r>
            <a:r>
              <a:rPr lang="ja-JP" altLang="en-US" dirty="0" smtClean="0">
                <a:solidFill>
                  <a:srgbClr val="000000"/>
                </a:solidFill>
                <a:latin typeface="游ゴシック" panose="020B0400000000000000" pitchFamily="50" charset="-128"/>
              </a:rPr>
              <a:t>協力</a:t>
            </a:r>
            <a:endParaRPr lang="en-US" altLang="ja-JP" dirty="0" smtClean="0">
              <a:solidFill>
                <a:srgbClr val="000000"/>
              </a:solidFill>
              <a:latin typeface="游ゴシック" panose="020B0400000000000000" pitchFamily="50" charset="-128"/>
            </a:endParaRPr>
          </a:p>
          <a:p>
            <a:endParaRPr lang="ja-JP" altLang="en-US" dirty="0">
              <a:solidFill>
                <a:srgbClr val="000000"/>
              </a:solidFill>
              <a:latin typeface="游ゴシック" panose="020B0400000000000000" pitchFamily="50" charset="-128"/>
            </a:endParaRPr>
          </a:p>
          <a:p>
            <a:r>
              <a:rPr lang="ja-JP" altLang="en-US" dirty="0" smtClean="0">
                <a:solidFill>
                  <a:srgbClr val="000000"/>
                </a:solidFill>
                <a:latin typeface="游ゴシック" panose="020B0400000000000000" pitchFamily="50" charset="-128"/>
              </a:rPr>
              <a:t>乳幼児</a:t>
            </a:r>
            <a:r>
              <a:rPr lang="ja-JP" altLang="en-US" dirty="0">
                <a:solidFill>
                  <a:srgbClr val="000000"/>
                </a:solidFill>
                <a:latin typeface="游ゴシック" panose="020B0400000000000000" pitchFamily="50" charset="-128"/>
              </a:rPr>
              <a:t>とその保護者を対象に親子のふれあい交流や地域の子育て情報の提供を目的としたイベントの</a:t>
            </a:r>
            <a:r>
              <a:rPr lang="ja-JP" altLang="en-US" dirty="0" smtClean="0">
                <a:solidFill>
                  <a:srgbClr val="000000"/>
                </a:solidFill>
                <a:latin typeface="游ゴシック" panose="020B0400000000000000" pitchFamily="50" charset="-128"/>
              </a:rPr>
              <a:t>開催</a:t>
            </a:r>
            <a:endParaRPr lang="en-US" altLang="ja-JP" dirty="0" smtClean="0">
              <a:solidFill>
                <a:srgbClr val="000000"/>
              </a:solidFill>
              <a:latin typeface="游ゴシック" panose="020B0400000000000000" pitchFamily="50" charset="-128"/>
            </a:endParaRPr>
          </a:p>
          <a:p>
            <a:endParaRPr lang="ja-JP" altLang="en-US" dirty="0">
              <a:solidFill>
                <a:srgbClr val="000000"/>
              </a:solidFill>
              <a:latin typeface="游ゴシック" panose="020B0400000000000000" pitchFamily="50" charset="-128"/>
            </a:endParaRPr>
          </a:p>
          <a:p>
            <a:r>
              <a:rPr lang="ja-JP" altLang="en-US" dirty="0" smtClean="0">
                <a:solidFill>
                  <a:srgbClr val="000000"/>
                </a:solidFill>
                <a:latin typeface="游ゴシック" panose="020B0400000000000000" pitchFamily="50" charset="-128"/>
              </a:rPr>
              <a:t>子</a:t>
            </a:r>
            <a:r>
              <a:rPr lang="ja-JP" altLang="en-US" dirty="0">
                <a:solidFill>
                  <a:srgbClr val="000000"/>
                </a:solidFill>
                <a:latin typeface="游ゴシック" panose="020B0400000000000000" pitchFamily="50" charset="-128"/>
              </a:rPr>
              <a:t>育て中の親子への相談、支援</a:t>
            </a:r>
          </a:p>
          <a:p>
            <a:pPr marL="0" indent="0">
              <a:buNone/>
            </a:pPr>
            <a:endParaRPr kumimoji="1" lang="ja-JP" altLang="en-US"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Tree>
    <p:extLst>
      <p:ext uri="{BB962C8B-B14F-4D97-AF65-F5344CB8AC3E}">
        <p14:creationId xmlns:p14="http://schemas.microsoft.com/office/powerpoint/2010/main" val="309396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8372" y="85261"/>
            <a:ext cx="6983437" cy="984106"/>
          </a:xfrm>
        </p:spPr>
        <p:txBody>
          <a:bodyPr>
            <a:normAutofit/>
          </a:body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要支援</a:t>
            </a:r>
            <a:r>
              <a:rPr lang="ja-JP" altLang="en-US" sz="3200" b="1" dirty="0">
                <a:solidFill>
                  <a:schemeClr val="bg1"/>
                </a:solidFill>
                <a:latin typeface="游ゴシック" panose="020B0400000000000000" pitchFamily="50" charset="-128"/>
                <a:ea typeface="游ゴシック" panose="020B0400000000000000" pitchFamily="50" charset="-128"/>
              </a:rPr>
              <a:t>家庭への支援活動</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458372" y="1284411"/>
            <a:ext cx="10955429" cy="5033262"/>
          </a:xfrm>
        </p:spPr>
        <p:txBody>
          <a:bodyPr>
            <a:normAutofit/>
          </a:bodyPr>
          <a:lstStyle/>
          <a:p>
            <a:endParaRPr lang="ja-JP" altLang="en-US" sz="1050" b="0" i="0" u="none" strike="noStrike" baseline="0" dirty="0" smtClean="0">
              <a:solidFill>
                <a:srgbClr val="000000"/>
              </a:solidFill>
              <a:latin typeface="Arial" panose="020B0604020202020204" pitchFamily="34" charset="0"/>
            </a:endParaRPr>
          </a:p>
          <a:p>
            <a:r>
              <a:rPr lang="ja-JP" altLang="en-US" sz="3200" dirty="0" smtClean="0">
                <a:solidFill>
                  <a:srgbClr val="000000"/>
                </a:solidFill>
                <a:latin typeface="游ゴシック" panose="020B0400000000000000" pitchFamily="50" charset="-128"/>
              </a:rPr>
              <a:t>児童</a:t>
            </a:r>
            <a:r>
              <a:rPr lang="ja-JP" altLang="en-US" sz="3200" dirty="0">
                <a:solidFill>
                  <a:srgbClr val="000000"/>
                </a:solidFill>
                <a:latin typeface="游ゴシック" panose="020B0400000000000000" pitchFamily="50" charset="-128"/>
              </a:rPr>
              <a:t>虐待等の早期発見・通告を進める。</a:t>
            </a:r>
          </a:p>
          <a:p>
            <a:pPr marL="0" indent="0">
              <a:buNone/>
            </a:pPr>
            <a:endParaRPr lang="ja-JP" altLang="en-US" sz="3200" dirty="0">
              <a:solidFill>
                <a:srgbClr val="000000"/>
              </a:solidFill>
              <a:latin typeface="游ゴシック" panose="020B0400000000000000" pitchFamily="50" charset="-128"/>
            </a:endParaRPr>
          </a:p>
          <a:p>
            <a:r>
              <a:rPr lang="ja-JP" altLang="en-US" sz="3200" dirty="0" smtClean="0">
                <a:solidFill>
                  <a:srgbClr val="000000"/>
                </a:solidFill>
                <a:latin typeface="游ゴシック" panose="020B0400000000000000" pitchFamily="50" charset="-128"/>
              </a:rPr>
              <a:t>区</a:t>
            </a:r>
            <a:r>
              <a:rPr lang="ja-JP" altLang="en-US" sz="3200" dirty="0">
                <a:solidFill>
                  <a:srgbClr val="000000"/>
                </a:solidFill>
                <a:latin typeface="游ゴシック" panose="020B0400000000000000" pitchFamily="50" charset="-128"/>
              </a:rPr>
              <a:t>・こども家庭支援室と連携した調査・見守りを行う</a:t>
            </a:r>
            <a:r>
              <a:rPr lang="ja-JP" altLang="en-US" sz="3200" dirty="0" smtClean="0">
                <a:solidFill>
                  <a:srgbClr val="000000"/>
                </a:solidFill>
                <a:latin typeface="游ゴシック" panose="020B0400000000000000" pitchFamily="50" charset="-128"/>
              </a:rPr>
              <a:t>。</a:t>
            </a:r>
            <a:endParaRPr lang="en-US" altLang="ja-JP" sz="3200" dirty="0" smtClean="0">
              <a:solidFill>
                <a:srgbClr val="000000"/>
              </a:solidFill>
              <a:latin typeface="游ゴシック" panose="020B0400000000000000" pitchFamily="50" charset="-128"/>
            </a:endParaRPr>
          </a:p>
          <a:p>
            <a:endParaRPr lang="ja-JP" altLang="en-US" sz="3200" dirty="0">
              <a:solidFill>
                <a:srgbClr val="000000"/>
              </a:solidFill>
              <a:latin typeface="游ゴシック" panose="020B0400000000000000" pitchFamily="50" charset="-128"/>
            </a:endParaRPr>
          </a:p>
          <a:p>
            <a:r>
              <a:rPr lang="ja-JP" altLang="en-US" sz="3200" dirty="0" smtClean="0">
                <a:solidFill>
                  <a:srgbClr val="000000"/>
                </a:solidFill>
                <a:latin typeface="游ゴシック" panose="020B0400000000000000" pitchFamily="50" charset="-128"/>
              </a:rPr>
              <a:t>関係</a:t>
            </a:r>
            <a:r>
              <a:rPr lang="ja-JP" altLang="en-US" sz="3200" dirty="0">
                <a:solidFill>
                  <a:srgbClr val="000000"/>
                </a:solidFill>
                <a:latin typeface="游ゴシック" panose="020B0400000000000000" pitchFamily="50" charset="-128"/>
              </a:rPr>
              <a:t>機関と協力し、要支援家庭の地域見守り体制ができるように努める</a:t>
            </a:r>
            <a:r>
              <a:rPr lang="ja-JP" altLang="en-US" sz="3200" dirty="0" smtClean="0">
                <a:solidFill>
                  <a:srgbClr val="000000"/>
                </a:solidFill>
                <a:latin typeface="游ゴシック" panose="020B0400000000000000" pitchFamily="50" charset="-128"/>
              </a:rPr>
              <a:t>。</a:t>
            </a:r>
            <a:endParaRPr lang="en-US" altLang="ja-JP" sz="3200" dirty="0" smtClean="0">
              <a:solidFill>
                <a:srgbClr val="000000"/>
              </a:solidFill>
              <a:latin typeface="游ゴシック" panose="020B0400000000000000" pitchFamily="50" charset="-128"/>
            </a:endParaRPr>
          </a:p>
          <a:p>
            <a:endParaRPr lang="ja-JP" altLang="en-US" sz="3200" dirty="0">
              <a:solidFill>
                <a:srgbClr val="000000"/>
              </a:solidFill>
              <a:latin typeface="游ゴシック" panose="020B0400000000000000" pitchFamily="50" charset="-128"/>
            </a:endParaRPr>
          </a:p>
          <a:p>
            <a:r>
              <a:rPr lang="ja-JP" altLang="en-US" sz="3200" dirty="0" smtClean="0">
                <a:solidFill>
                  <a:srgbClr val="000000"/>
                </a:solidFill>
                <a:latin typeface="游ゴシック" panose="020B0400000000000000" pitchFamily="50" charset="-128"/>
              </a:rPr>
              <a:t>児童</a:t>
            </a:r>
            <a:r>
              <a:rPr lang="ja-JP" altLang="en-US" sz="3200" dirty="0">
                <a:solidFill>
                  <a:srgbClr val="000000"/>
                </a:solidFill>
                <a:latin typeface="游ゴシック" panose="020B0400000000000000" pitchFamily="50" charset="-128"/>
              </a:rPr>
              <a:t>虐待</a:t>
            </a:r>
            <a:r>
              <a:rPr lang="ja-JP" altLang="en-US" sz="3200" dirty="0" smtClean="0">
                <a:solidFill>
                  <a:srgbClr val="000000"/>
                </a:solidFill>
                <a:latin typeface="游ゴシック" panose="020B0400000000000000" pitchFamily="50" charset="-128"/>
              </a:rPr>
              <a:t>防止</a:t>
            </a:r>
            <a:r>
              <a:rPr lang="ja-JP" altLang="en-US" sz="3200" dirty="0">
                <a:solidFill>
                  <a:srgbClr val="000000"/>
                </a:solidFill>
                <a:latin typeface="游ゴシック" panose="020B0400000000000000" pitchFamily="50" charset="-128"/>
              </a:rPr>
              <a:t>の広報・啓発活動を行う。</a:t>
            </a:r>
          </a:p>
          <a:p>
            <a:pPr marL="0" indent="0">
              <a:buNone/>
            </a:pPr>
            <a:endParaRPr kumimoji="1" lang="ja-JP" altLang="en-US"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Tree>
    <p:extLst>
      <p:ext uri="{BB962C8B-B14F-4D97-AF65-F5344CB8AC3E}">
        <p14:creationId xmlns:p14="http://schemas.microsoft.com/office/powerpoint/2010/main" val="4246584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44307" y="107323"/>
            <a:ext cx="6054970" cy="984106"/>
          </a:xfrm>
        </p:spPr>
        <p:txBody>
          <a:bodyPr>
            <a:normAutofit/>
          </a:body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見守り</a:t>
            </a:r>
            <a:r>
              <a:rPr lang="ja-JP" altLang="en-US" sz="3200" b="1" dirty="0">
                <a:solidFill>
                  <a:schemeClr val="bg1"/>
                </a:solidFill>
                <a:latin typeface="游ゴシック" panose="020B0400000000000000" pitchFamily="50" charset="-128"/>
                <a:ea typeface="游ゴシック" panose="020B0400000000000000" pitchFamily="50" charset="-128"/>
              </a:rPr>
              <a:t>活動の例</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838200" y="1528896"/>
            <a:ext cx="10515600" cy="3979643"/>
          </a:xfrm>
        </p:spPr>
        <p:txBody>
          <a:bodyPr>
            <a:normAutofit/>
          </a:bodyPr>
          <a:lstStyle/>
          <a:p>
            <a:r>
              <a:rPr lang="ja-JP" altLang="en-US" dirty="0">
                <a:solidFill>
                  <a:srgbClr val="000000"/>
                </a:solidFill>
                <a:latin typeface="游ゴシック" panose="020B0400000000000000" pitchFamily="50" charset="-128"/>
              </a:rPr>
              <a:t>家からよく閉め出されて泣いている児童が</a:t>
            </a:r>
            <a:r>
              <a:rPr lang="ja-JP" altLang="en-US" dirty="0" smtClean="0">
                <a:solidFill>
                  <a:srgbClr val="000000"/>
                </a:solidFill>
                <a:latin typeface="游ゴシック" panose="020B0400000000000000" pitchFamily="50" charset="-128"/>
              </a:rPr>
              <a:t>いる</a:t>
            </a:r>
            <a:endParaRPr lang="ja-JP" altLang="en-US" dirty="0">
              <a:solidFill>
                <a:srgbClr val="000000"/>
              </a:solidFill>
              <a:latin typeface="游ゴシック" panose="020B0400000000000000" pitchFamily="50" charset="-128"/>
            </a:endParaRPr>
          </a:p>
          <a:p>
            <a:r>
              <a:rPr lang="ja-JP" altLang="en-US" dirty="0">
                <a:solidFill>
                  <a:srgbClr val="000000"/>
                </a:solidFill>
                <a:latin typeface="游ゴシック" panose="020B0400000000000000" pitchFamily="50" charset="-128"/>
              </a:rPr>
              <a:t>季節に合った服装をしていない児童が</a:t>
            </a:r>
            <a:r>
              <a:rPr lang="ja-JP" altLang="en-US" dirty="0" smtClean="0">
                <a:solidFill>
                  <a:srgbClr val="000000"/>
                </a:solidFill>
                <a:latin typeface="游ゴシック" panose="020B0400000000000000" pitchFamily="50" charset="-128"/>
              </a:rPr>
              <a:t>いる</a:t>
            </a:r>
            <a:endParaRPr lang="ja-JP" altLang="en-US" dirty="0">
              <a:solidFill>
                <a:srgbClr val="000000"/>
              </a:solidFill>
              <a:latin typeface="游ゴシック" panose="020B0400000000000000" pitchFamily="50" charset="-128"/>
            </a:endParaRPr>
          </a:p>
          <a:p>
            <a:r>
              <a:rPr lang="ja-JP" altLang="en-US" dirty="0">
                <a:solidFill>
                  <a:srgbClr val="000000"/>
                </a:solidFill>
                <a:latin typeface="游ゴシック" panose="020B0400000000000000" pitchFamily="50" charset="-128"/>
              </a:rPr>
              <a:t>「こどもサポーター」が地域で気がかりな児童や家庭を把握したら、区の保健師等に相談していただいて</a:t>
            </a:r>
            <a:r>
              <a:rPr lang="ja-JP" altLang="en-US" dirty="0" smtClean="0">
                <a:solidFill>
                  <a:srgbClr val="000000"/>
                </a:solidFill>
                <a:latin typeface="游ゴシック" panose="020B0400000000000000" pitchFamily="50" charset="-128"/>
              </a:rPr>
              <a:t>いる</a:t>
            </a:r>
            <a:endParaRPr lang="ja-JP" altLang="en-US" dirty="0">
              <a:solidFill>
                <a:srgbClr val="000000"/>
              </a:solidFill>
              <a:latin typeface="游ゴシック" panose="020B0400000000000000" pitchFamily="50" charset="-128"/>
            </a:endParaRPr>
          </a:p>
          <a:p>
            <a:r>
              <a:rPr lang="ja-JP" altLang="en-US" dirty="0">
                <a:solidFill>
                  <a:srgbClr val="000000"/>
                </a:solidFill>
                <a:latin typeface="游ゴシック" panose="020B0400000000000000" pitchFamily="50" charset="-128"/>
              </a:rPr>
              <a:t>区はその情報をもとに、該当児童の家庭状況を確認し、必要に応じて支援を行って</a:t>
            </a:r>
            <a:r>
              <a:rPr lang="ja-JP" altLang="en-US" dirty="0" smtClean="0">
                <a:solidFill>
                  <a:srgbClr val="000000"/>
                </a:solidFill>
                <a:latin typeface="游ゴシック" panose="020B0400000000000000" pitchFamily="50" charset="-128"/>
              </a:rPr>
              <a:t>いる</a:t>
            </a:r>
            <a:endParaRPr lang="ja-JP" altLang="en-US" dirty="0">
              <a:solidFill>
                <a:srgbClr val="000000"/>
              </a:solidFill>
              <a:latin typeface="游ゴシック" panose="020B0400000000000000" pitchFamily="50" charset="-128"/>
            </a:endParaRPr>
          </a:p>
          <a:p>
            <a:r>
              <a:rPr lang="ja-JP" altLang="en-US" dirty="0">
                <a:solidFill>
                  <a:srgbClr val="000000"/>
                </a:solidFill>
                <a:latin typeface="游ゴシック" panose="020B0400000000000000" pitchFamily="50" charset="-128"/>
              </a:rPr>
              <a:t>「こどもサポーター」は、日頃の活動の中で気になる家庭の早期発見や虐待の未然防止にご協力いただいている。</a:t>
            </a:r>
            <a:endParaRPr kumimoji="1" lang="ja-JP" altLang="en-US"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Tree>
    <p:extLst>
      <p:ext uri="{BB962C8B-B14F-4D97-AF65-F5344CB8AC3E}">
        <p14:creationId xmlns:p14="http://schemas.microsoft.com/office/powerpoint/2010/main" val="1016563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4983" y="1811221"/>
            <a:ext cx="6054969" cy="4255324"/>
          </a:xfrm>
        </p:spPr>
        <p:txBody>
          <a:bodyPr>
            <a:normAutofit/>
          </a:bodyPr>
          <a:lstStyle/>
          <a:p>
            <a:pPr marL="0" indent="0">
              <a:buNone/>
            </a:pPr>
            <a:r>
              <a:rPr lang="ja-JP" altLang="en-US" sz="2700" dirty="0">
                <a:solidFill>
                  <a:srgbClr val="000000"/>
                </a:solidFill>
                <a:latin typeface="游ゴシック" panose="020B0400000000000000" pitchFamily="50" charset="-128"/>
              </a:rPr>
              <a:t>神戸市では、</a:t>
            </a:r>
          </a:p>
          <a:p>
            <a:r>
              <a:rPr lang="ja-JP" altLang="en-US" sz="2700" dirty="0" smtClean="0">
                <a:solidFill>
                  <a:srgbClr val="000000"/>
                </a:solidFill>
                <a:latin typeface="游ゴシック" panose="020B0400000000000000" pitchFamily="50" charset="-128"/>
              </a:rPr>
              <a:t>児童</a:t>
            </a:r>
            <a:r>
              <a:rPr lang="ja-JP" altLang="en-US" sz="2700" dirty="0">
                <a:solidFill>
                  <a:srgbClr val="000000"/>
                </a:solidFill>
                <a:latin typeface="游ゴシック" panose="020B0400000000000000" pitchFamily="50" charset="-128"/>
              </a:rPr>
              <a:t>虐待防止の「オレンジリボン」</a:t>
            </a:r>
          </a:p>
          <a:p>
            <a:r>
              <a:rPr lang="en-US" altLang="ja-JP" sz="2700" dirty="0" smtClean="0">
                <a:solidFill>
                  <a:srgbClr val="000000"/>
                </a:solidFill>
                <a:latin typeface="游ゴシック" panose="020B0400000000000000" pitchFamily="50" charset="-128"/>
              </a:rPr>
              <a:t>DV</a:t>
            </a:r>
            <a:r>
              <a:rPr lang="ja-JP" altLang="en-US" sz="2700" dirty="0">
                <a:solidFill>
                  <a:srgbClr val="000000"/>
                </a:solidFill>
                <a:latin typeface="游ゴシック" panose="020B0400000000000000" pitchFamily="50" charset="-128"/>
              </a:rPr>
              <a:t>防止の「パープルリボン」</a:t>
            </a:r>
          </a:p>
          <a:p>
            <a:pPr marL="0" indent="0">
              <a:buNone/>
            </a:pPr>
            <a:r>
              <a:rPr lang="ja-JP" altLang="en-US" sz="2700" dirty="0">
                <a:solidFill>
                  <a:srgbClr val="000000"/>
                </a:solidFill>
                <a:latin typeface="游ゴシック" panose="020B0400000000000000" pitchFamily="50" charset="-128"/>
              </a:rPr>
              <a:t>重ね合わせたダブルリボンを活用。</a:t>
            </a:r>
          </a:p>
          <a:p>
            <a:pPr marL="0" indent="0">
              <a:buNone/>
            </a:pPr>
            <a:endParaRPr lang="en-US" altLang="ja-JP" sz="2700" dirty="0" smtClean="0">
              <a:solidFill>
                <a:srgbClr val="000000"/>
              </a:solidFill>
              <a:latin typeface="游ゴシック" panose="020B0400000000000000" pitchFamily="50" charset="-128"/>
            </a:endParaRPr>
          </a:p>
          <a:p>
            <a:pPr marL="0" indent="0">
              <a:buNone/>
            </a:pPr>
            <a:r>
              <a:rPr lang="ja-JP" altLang="en-US" sz="2700" dirty="0" smtClean="0">
                <a:solidFill>
                  <a:srgbClr val="000000"/>
                </a:solidFill>
                <a:latin typeface="游ゴシック" panose="020B0400000000000000" pitchFamily="50" charset="-128"/>
              </a:rPr>
              <a:t>民生</a:t>
            </a:r>
            <a:r>
              <a:rPr lang="ja-JP" altLang="en-US" sz="2700" dirty="0">
                <a:solidFill>
                  <a:srgbClr val="000000"/>
                </a:solidFill>
                <a:latin typeface="游ゴシック" panose="020B0400000000000000" pitchFamily="50" charset="-128"/>
              </a:rPr>
              <a:t>委員・児童委員等のご協力を</a:t>
            </a:r>
          </a:p>
          <a:p>
            <a:pPr marL="0" indent="0">
              <a:buNone/>
            </a:pPr>
            <a:r>
              <a:rPr lang="ja-JP" altLang="en-US" sz="2700" dirty="0">
                <a:solidFill>
                  <a:srgbClr val="000000"/>
                </a:solidFill>
                <a:latin typeface="游ゴシック" panose="020B0400000000000000" pitchFamily="50" charset="-128"/>
              </a:rPr>
              <a:t>いただき、ダブルリボンを作成、</a:t>
            </a:r>
          </a:p>
          <a:p>
            <a:pPr marL="0" indent="0">
              <a:buNone/>
            </a:pPr>
            <a:r>
              <a:rPr lang="ja-JP" altLang="en-US" sz="2700" dirty="0">
                <a:solidFill>
                  <a:srgbClr val="000000"/>
                </a:solidFill>
                <a:latin typeface="游ゴシック" panose="020B0400000000000000" pitchFamily="50" charset="-128"/>
              </a:rPr>
              <a:t>普及啓発を推進。</a:t>
            </a:r>
            <a:endParaRPr kumimoji="1" lang="ja-JP" altLang="en-US" sz="2700"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387" y="2184411"/>
            <a:ext cx="4490830" cy="3145094"/>
          </a:xfrm>
          <a:prstGeom prst="rect">
            <a:avLst/>
          </a:prstGeom>
        </p:spPr>
      </p:pic>
      <p:sp>
        <p:nvSpPr>
          <p:cNvPr id="11" name="正方形/長方形 10"/>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584982" y="212272"/>
            <a:ext cx="7574279" cy="730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児童虐待防止・</a:t>
            </a:r>
            <a:r>
              <a:rPr lang="en-US" altLang="ja-JP" sz="3200" b="1" dirty="0" smtClean="0">
                <a:solidFill>
                  <a:schemeClr val="bg1"/>
                </a:solidFill>
                <a:latin typeface="游ゴシック" panose="020B0400000000000000" pitchFamily="50" charset="-128"/>
                <a:ea typeface="游ゴシック" panose="020B0400000000000000" pitchFamily="50" charset="-128"/>
              </a:rPr>
              <a:t>DV</a:t>
            </a:r>
            <a:r>
              <a:rPr lang="ja-JP" altLang="en-US" sz="3200" b="1" dirty="0" smtClean="0">
                <a:solidFill>
                  <a:schemeClr val="bg1"/>
                </a:solidFill>
                <a:latin typeface="游ゴシック" panose="020B0400000000000000" pitchFamily="50" charset="-128"/>
                <a:ea typeface="游ゴシック" panose="020B0400000000000000" pitchFamily="50" charset="-128"/>
              </a:rPr>
              <a:t>防止啓発活動①</a:t>
            </a:r>
            <a:endParaRPr lang="ja-JP" altLang="en-US" sz="3200" b="1" dirty="0">
              <a:solidFill>
                <a:schemeClr val="bg1"/>
              </a:solidFill>
            </a:endParaRPr>
          </a:p>
        </p:txBody>
      </p:sp>
    </p:spTree>
    <p:extLst>
      <p:ext uri="{BB962C8B-B14F-4D97-AF65-F5344CB8AC3E}">
        <p14:creationId xmlns:p14="http://schemas.microsoft.com/office/powerpoint/2010/main" val="59454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8" name="タイトル 1"/>
          <p:cNvSpPr txBox="1">
            <a:spLocks/>
          </p:cNvSpPr>
          <p:nvPr/>
        </p:nvSpPr>
        <p:spPr>
          <a:xfrm>
            <a:off x="584982" y="212272"/>
            <a:ext cx="7574279" cy="730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j-cs"/>
              </a:rPr>
              <a:t>児童虐待防止・</a:t>
            </a:r>
            <a:r>
              <a:rPr kumimoji="1" lang="en-US" altLang="ja-JP" sz="3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j-cs"/>
              </a:rPr>
              <a:t>DV</a:t>
            </a:r>
            <a:r>
              <a:rPr kumimoji="1" lang="ja-JP" altLang="en-US" sz="3200" b="1" i="0" u="none" strike="noStrike" kern="1200" cap="none" spc="0" normalizeH="0" baseline="0" noProof="0" dirty="0" smtClean="0">
                <a:ln>
                  <a:noFill/>
                </a:ln>
                <a:solidFill>
                  <a:prstClr val="white"/>
                </a:solidFill>
                <a:effectLst/>
                <a:uLnTx/>
                <a:uFillTx/>
                <a:latin typeface="游ゴシック" panose="020B0400000000000000" pitchFamily="50" charset="-128"/>
                <a:ea typeface="游ゴシック" panose="020B0400000000000000" pitchFamily="50" charset="-128"/>
                <a:cs typeface="+mj-cs"/>
              </a:rPr>
              <a:t>防止啓発活動②</a:t>
            </a:r>
            <a:endParaRPr kumimoji="1" lang="ja-JP" altLang="en-US" sz="3200" b="1" i="0" u="none" strike="noStrike" kern="1200" cap="none" spc="0" normalizeH="0" baseline="0" noProof="0" dirty="0">
              <a:ln>
                <a:noFill/>
              </a:ln>
              <a:solidFill>
                <a:prstClr val="white"/>
              </a:solidFill>
              <a:effectLst/>
              <a:uLnTx/>
              <a:uFillTx/>
              <a:latin typeface="游ゴシック Light" panose="020F0302020204030204"/>
              <a:ea typeface="游ゴシック Light" panose="020B0300000000000000" pitchFamily="50" charset="-128"/>
              <a:cs typeface="+mj-cs"/>
            </a:endParaRPr>
          </a:p>
        </p:txBody>
      </p:sp>
      <p:sp>
        <p:nvSpPr>
          <p:cNvPr id="9" name="テキスト ボックス 8"/>
          <p:cNvSpPr txBox="1"/>
          <p:nvPr/>
        </p:nvSpPr>
        <p:spPr>
          <a:xfrm>
            <a:off x="361475" y="1525305"/>
            <a:ext cx="7540579"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株式会社イスズベーカリーとのコラボパンの</a:t>
            </a: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作製</a:t>
            </a:r>
            <a:endPar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オレンジ</a:t>
            </a:r>
            <a:r>
              <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・パープルリボンを模したパンを作製</a:t>
            </a: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a:t>
            </a:r>
            <a:endParaRPr kumimoji="1" lang="en-US" altLang="ja-JP"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イスズベーカリー</a:t>
            </a:r>
            <a:r>
              <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市内各店舗において、</a:t>
            </a:r>
            <a:r>
              <a:rPr kumimoji="1" lang="en-US" altLang="ja-JP"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 </a:t>
            </a:r>
            <a:r>
              <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月</a:t>
            </a: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末</a:t>
            </a:r>
            <a:r>
              <a:rPr kumimoji="1" lang="en-US" altLang="ja-JP"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a:r>
            <a:br>
              <a:rPr kumimoji="1" lang="en-US" altLang="ja-JP"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br>
            <a:r>
              <a:rPr kumimoji="1" lang="ja-JP" altLang="en-US" sz="2500" b="0" i="0" u="none" strike="noStrike" kern="1200" cap="none" spc="0" normalizeH="0" baseline="0" noProof="0" dirty="0" smtClean="0">
                <a:ln>
                  <a:noFill/>
                </a:ln>
                <a:solidFill>
                  <a:prstClr val="black"/>
                </a:solidFill>
                <a:effectLst/>
                <a:uLnTx/>
                <a:uFillTx/>
                <a:latin typeface="游ゴシック" panose="020F0502020204030204"/>
                <a:ea typeface="游ゴシック" panose="020B0400000000000000" pitchFamily="50" charset="-128"/>
                <a:cs typeface="+mn-cs"/>
              </a:rPr>
              <a:t>　まで販売。</a:t>
            </a:r>
            <a:endParaRPr kumimoji="1" lang="ja-JP" altLang="en-US" sz="25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10" name="図 9"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82" y="3710935"/>
            <a:ext cx="3428895" cy="2528083"/>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7525493" y="1802643"/>
            <a:ext cx="5070143" cy="3802607"/>
          </a:xfrm>
          <a:prstGeom prst="rect">
            <a:avLst/>
          </a:prstGeom>
        </p:spPr>
      </p:pic>
      <p:pic>
        <p:nvPicPr>
          <p:cNvPr id="3" name="図 2"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305" y="3676539"/>
            <a:ext cx="3342749" cy="2562479"/>
          </a:xfrm>
          <a:prstGeom prst="rect">
            <a:avLst/>
          </a:prstGeom>
        </p:spPr>
      </p:pic>
    </p:spTree>
    <p:extLst>
      <p:ext uri="{BB962C8B-B14F-4D97-AF65-F5344CB8AC3E}">
        <p14:creationId xmlns:p14="http://schemas.microsoft.com/office/powerpoint/2010/main" val="2466012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1"/>
          <p:cNvSpPr txBox="1">
            <a:spLocks/>
          </p:cNvSpPr>
          <p:nvPr/>
        </p:nvSpPr>
        <p:spPr>
          <a:xfrm>
            <a:off x="584982" y="212272"/>
            <a:ext cx="7574279" cy="73048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dirty="0" smtClean="0">
                <a:solidFill>
                  <a:schemeClr val="bg1"/>
                </a:solidFill>
                <a:latin typeface="游ゴシック" panose="020B0400000000000000" pitchFamily="50" charset="-128"/>
                <a:ea typeface="游ゴシック" panose="020B0400000000000000" pitchFamily="50" charset="-128"/>
              </a:rPr>
              <a:t>児童虐待防止・</a:t>
            </a:r>
            <a:r>
              <a:rPr lang="en-US" altLang="ja-JP" sz="3200" b="1" dirty="0" smtClean="0">
                <a:solidFill>
                  <a:schemeClr val="bg1"/>
                </a:solidFill>
                <a:latin typeface="游ゴシック" panose="020B0400000000000000" pitchFamily="50" charset="-128"/>
                <a:ea typeface="游ゴシック" panose="020B0400000000000000" pitchFamily="50" charset="-128"/>
              </a:rPr>
              <a:t>DV</a:t>
            </a:r>
            <a:r>
              <a:rPr lang="ja-JP" altLang="en-US" sz="3200" b="1" dirty="0" smtClean="0">
                <a:solidFill>
                  <a:schemeClr val="bg1"/>
                </a:solidFill>
                <a:latin typeface="游ゴシック" panose="020B0400000000000000" pitchFamily="50" charset="-128"/>
                <a:ea typeface="游ゴシック" panose="020B0400000000000000" pitchFamily="50" charset="-128"/>
              </a:rPr>
              <a:t>防止啓発活動③</a:t>
            </a:r>
            <a:endParaRPr lang="ja-JP" altLang="en-US" sz="3200" b="1" dirty="0">
              <a:solidFill>
                <a:schemeClr val="bg1"/>
              </a:solidFill>
            </a:endParaRPr>
          </a:p>
        </p:txBody>
      </p:sp>
      <p:pic>
        <p:nvPicPr>
          <p:cNvPr id="11" name="図 10"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32" y="3670299"/>
            <a:ext cx="4062130" cy="2396246"/>
          </a:xfrm>
          <a:prstGeom prst="rect">
            <a:avLst/>
          </a:prstGeom>
        </p:spPr>
      </p:pic>
      <p:pic>
        <p:nvPicPr>
          <p:cNvPr id="12" name="図 11"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827" y="3571158"/>
            <a:ext cx="5303496" cy="2495387"/>
          </a:xfrm>
          <a:prstGeom prst="rect">
            <a:avLst/>
          </a:prstGeom>
        </p:spPr>
      </p:pic>
      <p:sp>
        <p:nvSpPr>
          <p:cNvPr id="13" name="テキスト ボックス 12"/>
          <p:cNvSpPr txBox="1"/>
          <p:nvPr/>
        </p:nvSpPr>
        <p:spPr>
          <a:xfrm>
            <a:off x="584981" y="1456452"/>
            <a:ext cx="10237693" cy="1631216"/>
          </a:xfrm>
          <a:prstGeom prst="rect">
            <a:avLst/>
          </a:prstGeom>
          <a:noFill/>
        </p:spPr>
        <p:txBody>
          <a:bodyPr wrap="square" rtlCol="0">
            <a:spAutoFit/>
          </a:bodyPr>
          <a:lstStyle/>
          <a:p>
            <a:r>
              <a:rPr lang="ja-JP" altLang="en-US" sz="2800" dirty="0" smtClean="0"/>
              <a:t>シンボル</a:t>
            </a:r>
            <a:r>
              <a:rPr lang="ja-JP" altLang="en-US" sz="2800" dirty="0"/>
              <a:t>施設のオレンジ・</a:t>
            </a:r>
            <a:r>
              <a:rPr lang="ja-JP" altLang="en-US" sz="2800" dirty="0" smtClean="0"/>
              <a:t>パープルカラーライトアップ</a:t>
            </a:r>
            <a:endParaRPr lang="en-US" altLang="ja-JP" sz="2800" dirty="0" smtClean="0"/>
          </a:p>
          <a:p>
            <a:pPr lvl="0"/>
            <a:r>
              <a:rPr lang="ja-JP" altLang="en-US" sz="2400" dirty="0">
                <a:solidFill>
                  <a:prstClr val="black"/>
                </a:solidFill>
              </a:rPr>
              <a:t>　</a:t>
            </a:r>
            <a:endParaRPr lang="en-US" altLang="ja-JP" sz="2400" dirty="0" smtClean="0">
              <a:solidFill>
                <a:prstClr val="black"/>
              </a:solidFill>
            </a:endParaRPr>
          </a:p>
          <a:p>
            <a:pPr lvl="0"/>
            <a:r>
              <a:rPr lang="ja-JP" altLang="en-US" sz="2400" dirty="0">
                <a:solidFill>
                  <a:prstClr val="black"/>
                </a:solidFill>
              </a:rPr>
              <a:t>　</a:t>
            </a:r>
            <a:r>
              <a:rPr lang="en-US" altLang="zh-TW" sz="2400" dirty="0" smtClean="0">
                <a:solidFill>
                  <a:prstClr val="black"/>
                </a:solidFill>
                <a:latin typeface="+mj-lt"/>
              </a:rPr>
              <a:t>MOSAIC </a:t>
            </a:r>
            <a:r>
              <a:rPr lang="ja-JP" altLang="en-US" sz="2400" dirty="0" smtClean="0">
                <a:solidFill>
                  <a:prstClr val="black"/>
                </a:solidFill>
                <a:latin typeface="+mj-lt"/>
              </a:rPr>
              <a:t>観覧車</a:t>
            </a:r>
            <a:r>
              <a:rPr lang="ja-JP" altLang="en-US" sz="2400" dirty="0">
                <a:solidFill>
                  <a:prstClr val="black"/>
                </a:solidFill>
                <a:latin typeface="+mj-lt"/>
              </a:rPr>
              <a:t>　</a:t>
            </a:r>
            <a:r>
              <a:rPr lang="ja-JP" altLang="en-US" sz="2400" dirty="0" smtClean="0">
                <a:solidFill>
                  <a:prstClr val="black"/>
                </a:solidFill>
                <a:latin typeface="+mj-lt"/>
              </a:rPr>
              <a:t> 日時</a:t>
            </a:r>
            <a:r>
              <a:rPr lang="ja-JP" altLang="en-US" sz="2400" dirty="0">
                <a:solidFill>
                  <a:prstClr val="black"/>
                </a:solidFill>
                <a:latin typeface="+mj-lt"/>
              </a:rPr>
              <a:t>：</a:t>
            </a:r>
            <a:r>
              <a:rPr lang="en-US" altLang="ja-JP" sz="2400" dirty="0">
                <a:solidFill>
                  <a:prstClr val="black"/>
                </a:solidFill>
                <a:latin typeface="+mj-lt"/>
              </a:rPr>
              <a:t>2023 </a:t>
            </a:r>
            <a:r>
              <a:rPr lang="ja-JP" altLang="en-US" sz="2400" dirty="0">
                <a:solidFill>
                  <a:prstClr val="black"/>
                </a:solidFill>
                <a:latin typeface="+mj-lt"/>
              </a:rPr>
              <a:t>年</a:t>
            </a:r>
            <a:r>
              <a:rPr lang="en-US" altLang="ja-JP" sz="2400" dirty="0">
                <a:solidFill>
                  <a:prstClr val="black"/>
                </a:solidFill>
                <a:latin typeface="+mj-lt"/>
              </a:rPr>
              <a:t>11 </a:t>
            </a:r>
            <a:r>
              <a:rPr lang="ja-JP" altLang="en-US" sz="2400" dirty="0">
                <a:solidFill>
                  <a:prstClr val="black"/>
                </a:solidFill>
                <a:latin typeface="+mj-lt"/>
              </a:rPr>
              <a:t>月</a:t>
            </a:r>
            <a:r>
              <a:rPr lang="en-US" altLang="ja-JP" sz="2400" dirty="0">
                <a:solidFill>
                  <a:prstClr val="black"/>
                </a:solidFill>
                <a:latin typeface="+mj-lt"/>
              </a:rPr>
              <a:t>11 </a:t>
            </a:r>
            <a:r>
              <a:rPr lang="ja-JP" altLang="en-US" sz="2400" dirty="0">
                <a:solidFill>
                  <a:prstClr val="black"/>
                </a:solidFill>
                <a:latin typeface="+mj-lt"/>
              </a:rPr>
              <a:t>日</a:t>
            </a:r>
            <a:r>
              <a:rPr lang="en-US" altLang="ja-JP" sz="2400" dirty="0">
                <a:solidFill>
                  <a:prstClr val="black"/>
                </a:solidFill>
                <a:latin typeface="+mj-lt"/>
              </a:rPr>
              <a:t>(</a:t>
            </a:r>
            <a:r>
              <a:rPr lang="ja-JP" altLang="en-US" sz="2400" dirty="0">
                <a:solidFill>
                  <a:prstClr val="black"/>
                </a:solidFill>
                <a:latin typeface="+mj-lt"/>
              </a:rPr>
              <a:t>土</a:t>
            </a:r>
            <a:r>
              <a:rPr lang="en-US" altLang="ja-JP" sz="2400" dirty="0" smtClean="0">
                <a:solidFill>
                  <a:prstClr val="black"/>
                </a:solidFill>
                <a:latin typeface="+mj-lt"/>
              </a:rPr>
              <a:t>)</a:t>
            </a:r>
            <a:endParaRPr lang="ja-JP" altLang="en-US" sz="2400" dirty="0">
              <a:latin typeface="+mj-lt"/>
            </a:endParaRPr>
          </a:p>
          <a:p>
            <a:r>
              <a:rPr lang="ja-JP" altLang="en-US" sz="2400" dirty="0" smtClean="0">
                <a:latin typeface="+mj-lt"/>
              </a:rPr>
              <a:t>　 明石海峡大橋　　日時：</a:t>
            </a:r>
            <a:r>
              <a:rPr lang="en-US" altLang="zh-TW" sz="2400" dirty="0" smtClean="0">
                <a:latin typeface="+mj-lt"/>
              </a:rPr>
              <a:t>2023 </a:t>
            </a:r>
            <a:r>
              <a:rPr lang="ja-JP" altLang="en-US" sz="2400" dirty="0" smtClean="0">
                <a:latin typeface="+mj-lt"/>
              </a:rPr>
              <a:t>年</a:t>
            </a:r>
            <a:r>
              <a:rPr lang="en-US" altLang="zh-TW" sz="2400" dirty="0" smtClean="0">
                <a:latin typeface="+mj-lt"/>
              </a:rPr>
              <a:t>11 </a:t>
            </a:r>
            <a:r>
              <a:rPr lang="ja-JP" altLang="en-US" sz="2400" dirty="0">
                <a:latin typeface="+mj-lt"/>
              </a:rPr>
              <a:t>月</a:t>
            </a:r>
            <a:r>
              <a:rPr lang="en-US" altLang="zh-TW" sz="2400" dirty="0" smtClean="0">
                <a:latin typeface="+mj-lt"/>
              </a:rPr>
              <a:t>18 </a:t>
            </a:r>
            <a:r>
              <a:rPr lang="ja-JP" altLang="en-US" sz="2400" dirty="0" smtClean="0">
                <a:latin typeface="+mj-lt"/>
              </a:rPr>
              <a:t>日</a:t>
            </a:r>
            <a:r>
              <a:rPr lang="en-US" altLang="ja-JP" sz="2400" dirty="0" smtClean="0">
                <a:latin typeface="+mj-lt"/>
              </a:rPr>
              <a:t>(</a:t>
            </a:r>
            <a:r>
              <a:rPr lang="ja-JP" altLang="en-US" sz="2400" dirty="0" smtClean="0">
                <a:latin typeface="+mj-lt"/>
              </a:rPr>
              <a:t>土</a:t>
            </a:r>
            <a:r>
              <a:rPr lang="en-US" altLang="ja-JP" sz="2400" dirty="0" smtClean="0">
                <a:latin typeface="+mj-lt"/>
              </a:rPr>
              <a:t>)</a:t>
            </a:r>
            <a:endParaRPr lang="ja-JP" altLang="en-US" sz="2400" dirty="0"/>
          </a:p>
        </p:txBody>
      </p:sp>
    </p:spTree>
    <p:extLst>
      <p:ext uri="{BB962C8B-B14F-4D97-AF65-F5344CB8AC3E}">
        <p14:creationId xmlns:p14="http://schemas.microsoft.com/office/powerpoint/2010/main" val="957799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32" y="1128895"/>
            <a:ext cx="9987959" cy="4779646"/>
          </a:xfrm>
          <a:prstGeom prst="rect">
            <a:avLst/>
          </a:prstGeom>
        </p:spPr>
      </p:pic>
      <p:sp>
        <p:nvSpPr>
          <p:cNvPr id="8" name="テキスト ボックス 7"/>
          <p:cNvSpPr txBox="1"/>
          <p:nvPr/>
        </p:nvSpPr>
        <p:spPr>
          <a:xfrm>
            <a:off x="478306" y="265719"/>
            <a:ext cx="11211950" cy="523220"/>
          </a:xfrm>
          <a:prstGeom prst="rect">
            <a:avLst/>
          </a:prstGeom>
          <a:noFill/>
        </p:spPr>
        <p:txBody>
          <a:bodyPr wrap="square" rtlCol="0">
            <a:spAutoFit/>
          </a:bodyPr>
          <a:lstStyle/>
          <a:p>
            <a:r>
              <a:rPr lang="ja-JP" altLang="en-US" sz="2800" b="1" dirty="0">
                <a:solidFill>
                  <a:schemeClr val="bg1"/>
                </a:solidFill>
                <a:latin typeface="游ゴシック" panose="020B0400000000000000" pitchFamily="50" charset="-128"/>
              </a:rPr>
              <a:t>主任児童委員に期待する「こどもサポーター」としてのイメージ図</a:t>
            </a:r>
            <a:endParaRPr kumimoji="1" lang="ja-JP" altLang="en-US" sz="2800" b="1" dirty="0">
              <a:solidFill>
                <a:schemeClr val="bg1"/>
              </a:solidFill>
            </a:endParaRPr>
          </a:p>
        </p:txBody>
      </p:sp>
    </p:spTree>
    <p:extLst>
      <p:ext uri="{BB962C8B-B14F-4D97-AF65-F5344CB8AC3E}">
        <p14:creationId xmlns:p14="http://schemas.microsoft.com/office/powerpoint/2010/main" val="14971920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サブタイトル 2"/>
          <p:cNvSpPr>
            <a:spLocks noGrp="1"/>
          </p:cNvSpPr>
          <p:nvPr>
            <p:ph type="subTitle" idx="1"/>
          </p:nvPr>
        </p:nvSpPr>
        <p:spPr>
          <a:xfrm>
            <a:off x="668215" y="1719628"/>
            <a:ext cx="10855569" cy="3798277"/>
          </a:xfrm>
        </p:spPr>
        <p:txBody>
          <a:bodyPr>
            <a:normAutofit/>
          </a:bodyPr>
          <a:lstStyle/>
          <a:p>
            <a:pPr algn="l"/>
            <a:r>
              <a:rPr lang="en-US" altLang="ja-JP" sz="3400" dirty="0" smtClean="0">
                <a:solidFill>
                  <a:srgbClr val="000000"/>
                </a:solidFill>
                <a:latin typeface="Arial" panose="020B0604020202020204" pitchFamily="34" charset="0"/>
              </a:rPr>
              <a:t>•</a:t>
            </a:r>
            <a:r>
              <a:rPr lang="ja-JP" altLang="en-US" sz="3400" dirty="0">
                <a:solidFill>
                  <a:srgbClr val="000000"/>
                </a:solidFill>
                <a:latin typeface="游ゴシック" panose="020B0400000000000000" pitchFamily="50" charset="-128"/>
              </a:rPr>
              <a:t>主任児童委員に児童虐待等に関する研修を受講</a:t>
            </a:r>
            <a:r>
              <a:rPr lang="ja-JP" altLang="en-US" sz="3400" dirty="0" smtClean="0">
                <a:solidFill>
                  <a:srgbClr val="000000"/>
                </a:solidFill>
                <a:latin typeface="游ゴシック" panose="020B0400000000000000" pitchFamily="50" charset="-128"/>
              </a:rPr>
              <a:t>して</a:t>
            </a:r>
            <a:r>
              <a:rPr lang="ja-JP" altLang="en-US" sz="3400" dirty="0">
                <a:solidFill>
                  <a:srgbClr val="000000"/>
                </a:solidFill>
                <a:latin typeface="游ゴシック" panose="020B0400000000000000" pitchFamily="50" charset="-128"/>
              </a:rPr>
              <a:t>いただき、</a:t>
            </a:r>
            <a:r>
              <a:rPr lang="ja-JP" altLang="en-US" sz="3400" b="1" dirty="0">
                <a:solidFill>
                  <a:srgbClr val="FF0000"/>
                </a:solidFill>
                <a:latin typeface="游ゴシック" panose="020B0400000000000000" pitchFamily="50" charset="-128"/>
              </a:rPr>
              <a:t>「こどもサポーター」</a:t>
            </a:r>
            <a:r>
              <a:rPr lang="ja-JP" altLang="en-US" sz="3400" dirty="0">
                <a:solidFill>
                  <a:srgbClr val="000000"/>
                </a:solidFill>
                <a:latin typeface="游ゴシック" panose="020B0400000000000000" pitchFamily="50" charset="-128"/>
              </a:rPr>
              <a:t>として登録いただいている</a:t>
            </a:r>
            <a:r>
              <a:rPr lang="ja-JP" altLang="en-US" sz="3400" dirty="0" smtClean="0">
                <a:solidFill>
                  <a:srgbClr val="000000"/>
                </a:solidFill>
                <a:latin typeface="游ゴシック" panose="020B0400000000000000" pitchFamily="50" charset="-128"/>
              </a:rPr>
              <a:t>。　</a:t>
            </a:r>
            <a:endParaRPr lang="en-US" altLang="ja-JP" sz="3400" dirty="0" smtClean="0">
              <a:solidFill>
                <a:srgbClr val="000000"/>
              </a:solidFill>
              <a:latin typeface="游ゴシック" panose="020B0400000000000000" pitchFamily="50" charset="-128"/>
            </a:endParaRPr>
          </a:p>
          <a:p>
            <a:pPr algn="l"/>
            <a:endParaRPr lang="ja-JP" altLang="en-US" sz="3400" dirty="0">
              <a:solidFill>
                <a:srgbClr val="000000"/>
              </a:solidFill>
              <a:latin typeface="游ゴシック" panose="020B0400000000000000" pitchFamily="50" charset="-128"/>
            </a:endParaRPr>
          </a:p>
          <a:p>
            <a:pPr algn="l"/>
            <a:r>
              <a:rPr lang="en-US" altLang="ja-JP" sz="3400" dirty="0" smtClean="0">
                <a:solidFill>
                  <a:srgbClr val="000000"/>
                </a:solidFill>
                <a:latin typeface="Arial" panose="020B0604020202020204" pitchFamily="34" charset="0"/>
              </a:rPr>
              <a:t>•</a:t>
            </a:r>
            <a:r>
              <a:rPr lang="ja-JP" altLang="en-US" sz="3400" dirty="0" smtClean="0">
                <a:solidFill>
                  <a:srgbClr val="000000"/>
                </a:solidFill>
                <a:latin typeface="游ゴシック" panose="020B0400000000000000" pitchFamily="50" charset="-128"/>
              </a:rPr>
              <a:t>主任児童委員としての活動を行うと同時に、</a:t>
            </a:r>
            <a:r>
              <a:rPr lang="ja-JP" altLang="en-US" sz="3400" b="1" dirty="0" smtClean="0">
                <a:solidFill>
                  <a:srgbClr val="FF0000"/>
                </a:solidFill>
                <a:latin typeface="游ゴシック" panose="020B0400000000000000" pitchFamily="50" charset="-128"/>
              </a:rPr>
              <a:t>「こどもサポーター」</a:t>
            </a:r>
            <a:r>
              <a:rPr lang="ja-JP" altLang="en-US" sz="3400" dirty="0" smtClean="0">
                <a:solidFill>
                  <a:srgbClr val="000000"/>
                </a:solidFill>
                <a:latin typeface="游ゴシック" panose="020B0400000000000000" pitchFamily="50" charset="-128"/>
              </a:rPr>
              <a:t>として、地域で児童虐待等の早期発見のために見守り活動も担っていただいている。</a:t>
            </a:r>
            <a:endParaRPr lang="en-US" altLang="ja-JP" sz="3400" dirty="0" smtClean="0">
              <a:solidFill>
                <a:srgbClr val="000000"/>
              </a:solidFill>
              <a:latin typeface="游ゴシック" panose="020B0400000000000000" pitchFamily="50" charset="-128"/>
            </a:endParaRPr>
          </a:p>
          <a:p>
            <a:pPr algn="l"/>
            <a:endParaRPr kumimoji="1" lang="ja-JP" altLang="en-US" sz="3200" dirty="0"/>
          </a:p>
        </p:txBody>
      </p:sp>
      <p:pic>
        <p:nvPicPr>
          <p:cNvPr id="4" name="図 3"/>
          <p:cNvPicPr>
            <a:picLocks noChangeAspect="1"/>
          </p:cNvPicPr>
          <p:nvPr/>
        </p:nvPicPr>
        <p:blipFill>
          <a:blip r:embed="rId3"/>
          <a:stretch>
            <a:fillRect/>
          </a:stretch>
        </p:blipFill>
        <p:spPr>
          <a:xfrm>
            <a:off x="8875363" y="6066545"/>
            <a:ext cx="3316637" cy="791455"/>
          </a:xfrm>
          <a:prstGeom prst="rect">
            <a:avLst/>
          </a:prstGeom>
        </p:spPr>
      </p:pic>
      <p:sp>
        <p:nvSpPr>
          <p:cNvPr id="7" name="コンテンツ プレースホルダー 2"/>
          <p:cNvSpPr txBox="1">
            <a:spLocks/>
          </p:cNvSpPr>
          <p:nvPr/>
        </p:nvSpPr>
        <p:spPr>
          <a:xfrm>
            <a:off x="317109" y="237759"/>
            <a:ext cx="10951113" cy="718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smtClean="0">
                <a:solidFill>
                  <a:schemeClr val="bg1"/>
                </a:solidFill>
              </a:rPr>
              <a:t>こどもサポーターとは？　（児童虐待防止地域協力員</a:t>
            </a:r>
            <a:r>
              <a:rPr lang="ja-JP" altLang="en-US" b="1" dirty="0" smtClean="0">
                <a:solidFill>
                  <a:schemeClr val="bg1"/>
                </a:solidFill>
              </a:rPr>
              <a:t>）</a:t>
            </a:r>
            <a:endParaRPr lang="ja-JP" altLang="en-US" b="1" dirty="0">
              <a:solidFill>
                <a:schemeClr val="bg1"/>
              </a:solidFill>
            </a:endParaRPr>
          </a:p>
        </p:txBody>
      </p:sp>
    </p:spTree>
    <p:extLst>
      <p:ext uri="{BB962C8B-B14F-4D97-AF65-F5344CB8AC3E}">
        <p14:creationId xmlns:p14="http://schemas.microsoft.com/office/powerpoint/2010/main" val="724332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18392" y="1194362"/>
            <a:ext cx="10955215" cy="5455820"/>
          </a:xfrm>
        </p:spPr>
        <p:txBody>
          <a:bodyPr>
            <a:normAutofit/>
          </a:bodyPr>
          <a:lstStyle/>
          <a:p>
            <a:pPr marL="0" indent="0">
              <a:buNone/>
            </a:pPr>
            <a:r>
              <a:rPr lang="ja-JP" altLang="en-US" sz="1800" dirty="0" smtClean="0"/>
              <a:t>平成</a:t>
            </a:r>
            <a:r>
              <a:rPr lang="en-US" altLang="ja-JP" sz="1800" dirty="0" smtClean="0"/>
              <a:t>6</a:t>
            </a:r>
            <a:r>
              <a:rPr lang="ja-JP" altLang="en-US" sz="1800" dirty="0" smtClean="0"/>
              <a:t>年</a:t>
            </a:r>
            <a:r>
              <a:rPr lang="en-US" altLang="ja-JP" sz="1800" dirty="0" smtClean="0"/>
              <a:t>1</a:t>
            </a:r>
            <a:r>
              <a:rPr lang="ja-JP" altLang="en-US" sz="1800" dirty="0" smtClean="0"/>
              <a:t>月　　</a:t>
            </a:r>
            <a:r>
              <a:rPr lang="ja-JP" altLang="en-US" sz="1800" dirty="0"/>
              <a:t>  </a:t>
            </a:r>
            <a:r>
              <a:rPr lang="ja-JP" altLang="en-US" sz="1800" dirty="0" smtClean="0"/>
              <a:t>「主任児童委員制度」創設</a:t>
            </a:r>
            <a:endParaRPr lang="zh-TW" altLang="en-US" sz="1800" dirty="0" smtClean="0"/>
          </a:p>
          <a:p>
            <a:pPr marL="0" indent="0">
              <a:buNone/>
            </a:pPr>
            <a:r>
              <a:rPr lang="ja-JP" altLang="en-US" sz="1800" dirty="0" smtClean="0">
                <a:latin typeface="+mj-lt"/>
              </a:rPr>
              <a:t>平成</a:t>
            </a:r>
            <a:r>
              <a:rPr lang="en-US" altLang="ja-JP" sz="1800" dirty="0" smtClean="0">
                <a:latin typeface="+mj-lt"/>
              </a:rPr>
              <a:t>12</a:t>
            </a:r>
            <a:r>
              <a:rPr lang="ja-JP" altLang="en-US" sz="1800" dirty="0" smtClean="0">
                <a:latin typeface="+mj-lt"/>
              </a:rPr>
              <a:t>年</a:t>
            </a:r>
            <a:r>
              <a:rPr lang="en-US" altLang="ja-JP" sz="1800" dirty="0" smtClean="0">
                <a:latin typeface="+mj-lt"/>
              </a:rPr>
              <a:t>11</a:t>
            </a:r>
            <a:r>
              <a:rPr lang="ja-JP" altLang="en-US" sz="1800" dirty="0" smtClean="0">
                <a:latin typeface="+mj-lt"/>
              </a:rPr>
              <a:t>月　  「児童虐待防止等に関する法律」施行</a:t>
            </a:r>
          </a:p>
          <a:p>
            <a:pPr marL="0" indent="0">
              <a:buNone/>
            </a:pPr>
            <a:r>
              <a:rPr lang="ja-JP" altLang="en-US" sz="1800" dirty="0" smtClean="0">
                <a:latin typeface="+mj-lt"/>
              </a:rPr>
              <a:t>平成</a:t>
            </a:r>
            <a:r>
              <a:rPr lang="en-US" altLang="ja-JP" sz="1800" dirty="0" smtClean="0">
                <a:latin typeface="+mj-lt"/>
              </a:rPr>
              <a:t>13</a:t>
            </a:r>
            <a:r>
              <a:rPr lang="ja-JP" altLang="en-US" sz="1800" dirty="0" smtClean="0">
                <a:latin typeface="+mj-lt"/>
              </a:rPr>
              <a:t>年</a:t>
            </a:r>
            <a:r>
              <a:rPr lang="en-US" altLang="ja-JP" sz="1800" dirty="0" smtClean="0">
                <a:latin typeface="+mj-lt"/>
              </a:rPr>
              <a:t>12</a:t>
            </a:r>
            <a:r>
              <a:rPr lang="ja-JP" altLang="en-US" sz="1800" dirty="0" smtClean="0">
                <a:latin typeface="+mj-lt"/>
              </a:rPr>
              <a:t>月　  「児童福祉法」改正（児童委員の具体的職務）</a:t>
            </a:r>
          </a:p>
          <a:p>
            <a:pPr marL="0" indent="0">
              <a:buNone/>
            </a:pPr>
            <a:r>
              <a:rPr lang="ja-JP" altLang="en-US" sz="1800" dirty="0" smtClean="0">
                <a:latin typeface="+mj-lt"/>
              </a:rPr>
              <a:t>平成</a:t>
            </a:r>
            <a:r>
              <a:rPr lang="en-US" altLang="ja-JP" sz="1800" dirty="0" smtClean="0">
                <a:latin typeface="+mj-lt"/>
              </a:rPr>
              <a:t>14</a:t>
            </a:r>
            <a:r>
              <a:rPr lang="ja-JP" altLang="en-US" sz="1800" dirty="0" smtClean="0">
                <a:latin typeface="+mj-lt"/>
              </a:rPr>
              <a:t>年３月　　各区に「子育て支援室」設置</a:t>
            </a:r>
          </a:p>
          <a:p>
            <a:pPr marL="0" indent="0">
              <a:buNone/>
            </a:pPr>
            <a:r>
              <a:rPr lang="ja-JP" altLang="en-US" sz="1800" dirty="0" smtClean="0">
                <a:latin typeface="+mj-lt"/>
              </a:rPr>
              <a:t>平成</a:t>
            </a:r>
            <a:r>
              <a:rPr lang="en-US" altLang="ja-JP" sz="1800" dirty="0" smtClean="0">
                <a:latin typeface="+mj-lt"/>
              </a:rPr>
              <a:t>14</a:t>
            </a:r>
            <a:r>
              <a:rPr lang="ja-JP" altLang="en-US" sz="1800" dirty="0" smtClean="0">
                <a:latin typeface="+mj-lt"/>
              </a:rPr>
              <a:t>年度　　  「こどもサポーター」を創設</a:t>
            </a:r>
          </a:p>
          <a:p>
            <a:pPr marL="0" indent="0">
              <a:buNone/>
            </a:pPr>
            <a:r>
              <a:rPr lang="ja-JP" altLang="en-US" sz="1800" dirty="0" smtClean="0">
                <a:latin typeface="+mj-lt"/>
              </a:rPr>
              <a:t>平成</a:t>
            </a:r>
            <a:r>
              <a:rPr lang="en-US" altLang="ja-JP" sz="1800" dirty="0" smtClean="0">
                <a:latin typeface="+mj-lt"/>
              </a:rPr>
              <a:t>24</a:t>
            </a:r>
            <a:r>
              <a:rPr lang="ja-JP" altLang="en-US" sz="1800" dirty="0" smtClean="0">
                <a:latin typeface="+mj-lt"/>
              </a:rPr>
              <a:t>年度　　　 市の組織として「こども家庭局」を創設</a:t>
            </a:r>
          </a:p>
          <a:p>
            <a:pPr marL="0" indent="0">
              <a:buNone/>
            </a:pPr>
            <a:r>
              <a:rPr lang="ja-JP" altLang="en-US" sz="1800" dirty="0" smtClean="0">
                <a:latin typeface="+mj-lt"/>
              </a:rPr>
              <a:t>　　　　　　　</a:t>
            </a:r>
            <a:r>
              <a:rPr lang="ja-JP" altLang="en-US" sz="1800" dirty="0" smtClean="0">
                <a:solidFill>
                  <a:srgbClr val="FF0000"/>
                </a:solidFill>
                <a:latin typeface="+mj-lt"/>
              </a:rPr>
              <a:t>   「こども家庭支援室」</a:t>
            </a:r>
            <a:r>
              <a:rPr lang="ja-JP" altLang="en-US" sz="1800" dirty="0" smtClean="0">
                <a:latin typeface="+mj-lt"/>
              </a:rPr>
              <a:t>に改称</a:t>
            </a:r>
          </a:p>
          <a:p>
            <a:pPr marL="0" indent="0">
              <a:buNone/>
            </a:pPr>
            <a:r>
              <a:rPr lang="ja-JP" altLang="en-US" sz="1800" dirty="0">
                <a:latin typeface="+mj-lt"/>
              </a:rPr>
              <a:t>平成</a:t>
            </a:r>
            <a:r>
              <a:rPr lang="en-US" altLang="ja-JP" sz="1800" dirty="0">
                <a:latin typeface="+mj-lt"/>
              </a:rPr>
              <a:t>31</a:t>
            </a:r>
            <a:r>
              <a:rPr lang="ja-JP" altLang="en-US" sz="1800" dirty="0">
                <a:latin typeface="+mj-lt"/>
              </a:rPr>
              <a:t>年度　　   「神戸市こどもを虐待から守る条例」施行</a:t>
            </a:r>
          </a:p>
          <a:p>
            <a:pPr marL="0" indent="0">
              <a:buNone/>
            </a:pPr>
            <a:r>
              <a:rPr lang="ja-JP" altLang="en-US" sz="1800" dirty="0" smtClean="0">
                <a:latin typeface="+mj-lt"/>
              </a:rPr>
              <a:t>令和</a:t>
            </a:r>
            <a:r>
              <a:rPr lang="en-US" altLang="ja-JP" sz="1800" dirty="0" smtClean="0">
                <a:latin typeface="+mj-lt"/>
              </a:rPr>
              <a:t>4</a:t>
            </a:r>
            <a:r>
              <a:rPr lang="ja-JP" altLang="en-US" sz="1800" dirty="0" smtClean="0">
                <a:latin typeface="+mj-lt"/>
              </a:rPr>
              <a:t>年度　　 　「児童福祉法」改正により、「</a:t>
            </a:r>
            <a:r>
              <a:rPr lang="ja-JP" altLang="en-US" sz="1800" dirty="0" smtClean="0"/>
              <a:t>児童福祉機能」と「母子保健機能</a:t>
            </a:r>
            <a:r>
              <a:rPr lang="ja-JP" altLang="en-US" sz="1800" dirty="0" smtClean="0"/>
              <a:t>」は維持し</a:t>
            </a:r>
            <a:endParaRPr lang="en-US" altLang="ja-JP" sz="1800" dirty="0" smtClean="0"/>
          </a:p>
          <a:p>
            <a:pPr marL="0" indent="0">
              <a:buNone/>
            </a:pPr>
            <a:r>
              <a:rPr lang="ja-JP" altLang="en-US" sz="1800" dirty="0"/>
              <a:t>　</a:t>
            </a:r>
            <a:r>
              <a:rPr lang="ja-JP" altLang="en-US" sz="1800" dirty="0" smtClean="0"/>
              <a:t>　　　　　　　</a:t>
            </a:r>
            <a:r>
              <a:rPr lang="ja-JP" altLang="en-US" sz="1800" dirty="0" err="1" smtClean="0"/>
              <a:t>た</a:t>
            </a:r>
            <a:r>
              <a:rPr lang="ja-JP" altLang="en-US" sz="1800" dirty="0"/>
              <a:t>上で組織を</a:t>
            </a:r>
            <a:r>
              <a:rPr lang="ja-JP" altLang="en-US" sz="1800" dirty="0" smtClean="0"/>
              <a:t>見直し「こども</a:t>
            </a:r>
            <a:r>
              <a:rPr lang="ja-JP" altLang="en-US" sz="1800" dirty="0"/>
              <a:t>家庭</a:t>
            </a:r>
            <a:r>
              <a:rPr lang="ja-JP" altLang="en-US" sz="1800" dirty="0" smtClean="0"/>
              <a:t>センター」の</a:t>
            </a:r>
            <a:r>
              <a:rPr lang="ja-JP" altLang="en-US" sz="1800" dirty="0"/>
              <a:t>設置</a:t>
            </a:r>
            <a:r>
              <a:rPr lang="ja-JP" altLang="en-US" sz="1800" dirty="0" smtClean="0"/>
              <a:t>が市町村の</a:t>
            </a:r>
            <a:r>
              <a:rPr lang="ja-JP" altLang="en-US" sz="1800" dirty="0" smtClean="0"/>
              <a:t>努力</a:t>
            </a:r>
            <a:r>
              <a:rPr lang="ja-JP" altLang="en-US" sz="1800" dirty="0"/>
              <a:t>義務と</a:t>
            </a:r>
            <a:r>
              <a:rPr lang="ja-JP" altLang="en-US" sz="1800" dirty="0" smtClean="0"/>
              <a:t>して</a:t>
            </a:r>
            <a:r>
              <a:rPr lang="ja-JP" altLang="en-US" sz="1800" dirty="0"/>
              <a:t>法定化</a:t>
            </a:r>
            <a:r>
              <a:rPr lang="ja-JP" altLang="en-US" sz="1800" dirty="0" smtClean="0"/>
              <a:t>。</a:t>
            </a:r>
            <a:endParaRPr lang="en-US" altLang="ja-JP" sz="1800" dirty="0" smtClean="0"/>
          </a:p>
          <a:p>
            <a:pPr marL="0" indent="0">
              <a:buNone/>
            </a:pPr>
            <a:r>
              <a:rPr lang="ja-JP" altLang="en-US" sz="1800" dirty="0"/>
              <a:t>　</a:t>
            </a:r>
            <a:r>
              <a:rPr lang="ja-JP" altLang="en-US" sz="1800" dirty="0" smtClean="0"/>
              <a:t>　　　　　　　（神戸市では</a:t>
            </a:r>
            <a:r>
              <a:rPr lang="ja-JP" altLang="en-US" sz="1800" dirty="0" smtClean="0">
                <a:solidFill>
                  <a:srgbClr val="FF0000"/>
                </a:solidFill>
              </a:rPr>
              <a:t>「こども家庭支援室」</a:t>
            </a:r>
            <a:r>
              <a:rPr lang="ja-JP" altLang="en-US" sz="1800" dirty="0" smtClean="0"/>
              <a:t>が</a:t>
            </a:r>
            <a:r>
              <a:rPr lang="ja-JP" altLang="en-US" sz="1800" dirty="0" smtClean="0">
                <a:solidFill>
                  <a:srgbClr val="FF0000"/>
                </a:solidFill>
              </a:rPr>
              <a:t>「こども家庭センター</a:t>
            </a:r>
            <a:r>
              <a:rPr lang="ja-JP" altLang="en-US" sz="1800" smtClean="0">
                <a:solidFill>
                  <a:srgbClr val="FF0000"/>
                </a:solidFill>
              </a:rPr>
              <a:t>」</a:t>
            </a:r>
            <a:r>
              <a:rPr lang="ja-JP" altLang="en-US" sz="1800" smtClean="0"/>
              <a:t>の機能</a:t>
            </a:r>
            <a:r>
              <a:rPr lang="ja-JP" altLang="en-US" sz="1800" dirty="0" smtClean="0"/>
              <a:t>を担っている。）</a:t>
            </a:r>
            <a:endParaRPr lang="ja-JP" altLang="en-US" sz="1800"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8" name="正方形/長方形 7"/>
          <p:cNvSpPr/>
          <p:nvPr/>
        </p:nvSpPr>
        <p:spPr>
          <a:xfrm>
            <a:off x="0" y="0"/>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317109" y="237759"/>
            <a:ext cx="10951113" cy="7188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smtClean="0">
                <a:solidFill>
                  <a:schemeClr val="bg1"/>
                </a:solidFill>
              </a:rPr>
              <a:t>こどもサポーターと神戸市の組織</a:t>
            </a:r>
            <a:endParaRPr lang="ja-JP" altLang="en-US" b="1" dirty="0">
              <a:solidFill>
                <a:schemeClr val="bg1"/>
              </a:solidFill>
            </a:endParaRPr>
          </a:p>
        </p:txBody>
      </p:sp>
    </p:spTree>
    <p:extLst>
      <p:ext uri="{BB962C8B-B14F-4D97-AF65-F5344CB8AC3E}">
        <p14:creationId xmlns:p14="http://schemas.microsoft.com/office/powerpoint/2010/main" val="2446976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6" name="正方形/長方形 5"/>
          <p:cNvSpPr/>
          <p:nvPr/>
        </p:nvSpPr>
        <p:spPr>
          <a:xfrm>
            <a:off x="0" y="0"/>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smtClean="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 name="コンテンツ プレースホルダー 2"/>
          <p:cNvSpPr>
            <a:spLocks noGrp="1"/>
          </p:cNvSpPr>
          <p:nvPr>
            <p:ph idx="1"/>
          </p:nvPr>
        </p:nvSpPr>
        <p:spPr>
          <a:xfrm>
            <a:off x="754220" y="1120665"/>
            <a:ext cx="10955215" cy="5417127"/>
          </a:xfrm>
        </p:spPr>
        <p:txBody>
          <a:bodyPr>
            <a:noAutofit/>
          </a:bodyPr>
          <a:lstStyle/>
          <a:p>
            <a:pPr marL="0" indent="0">
              <a:buNone/>
            </a:pPr>
            <a:r>
              <a:rPr lang="ja-JP" altLang="ja-JP" sz="2400" dirty="0" smtClean="0">
                <a:solidFill>
                  <a:srgbClr val="FF0000"/>
                </a:solidFill>
                <a:latin typeface="+mj-lt"/>
              </a:rPr>
              <a:t>こども</a:t>
            </a:r>
            <a:r>
              <a:rPr lang="ja-JP" altLang="ja-JP" sz="2400" dirty="0">
                <a:solidFill>
                  <a:srgbClr val="FF0000"/>
                </a:solidFill>
                <a:latin typeface="+mj-lt"/>
              </a:rPr>
              <a:t>家庭支援室</a:t>
            </a:r>
            <a:r>
              <a:rPr lang="ja-JP" altLang="ja-JP" sz="2400" dirty="0">
                <a:latin typeface="+mj-lt"/>
              </a:rPr>
              <a:t>の組織体制（</a:t>
            </a:r>
            <a:r>
              <a:rPr lang="ja-JP" altLang="ja-JP" sz="2400" dirty="0">
                <a:solidFill>
                  <a:srgbClr val="FF0000"/>
                </a:solidFill>
                <a:latin typeface="+mj-lt"/>
              </a:rPr>
              <a:t>区こども家庭支援室</a:t>
            </a:r>
            <a:r>
              <a:rPr lang="ja-JP" altLang="ja-JP" sz="2400" dirty="0">
                <a:latin typeface="+mj-lt"/>
              </a:rPr>
              <a:t>）</a:t>
            </a:r>
          </a:p>
          <a:p>
            <a:pPr marL="0" indent="0">
              <a:buNone/>
            </a:pPr>
            <a:r>
              <a:rPr lang="ja-JP" altLang="ja-JP" sz="2400" dirty="0">
                <a:latin typeface="+mj-lt"/>
              </a:rPr>
              <a:t>（</a:t>
            </a:r>
            <a:r>
              <a:rPr lang="en-US" altLang="ja-JP" sz="2400" dirty="0">
                <a:latin typeface="+mj-lt"/>
              </a:rPr>
              <a:t>1</a:t>
            </a:r>
            <a:r>
              <a:rPr lang="ja-JP" altLang="ja-JP" sz="2400" dirty="0" smtClean="0">
                <a:latin typeface="+mj-lt"/>
              </a:rPr>
              <a:t>）</a:t>
            </a:r>
            <a:r>
              <a:rPr lang="ja-JP" altLang="en-US" sz="2400" dirty="0" smtClean="0">
                <a:latin typeface="+mj-lt"/>
              </a:rPr>
              <a:t>設置場所</a:t>
            </a:r>
            <a:r>
              <a:rPr lang="ja-JP" altLang="ja-JP" sz="2400" dirty="0" smtClean="0">
                <a:latin typeface="+mj-lt"/>
              </a:rPr>
              <a:t>：</a:t>
            </a:r>
            <a:r>
              <a:rPr lang="ja-JP" altLang="en-US" sz="2400" dirty="0" smtClean="0">
                <a:latin typeface="+mj-lt"/>
              </a:rPr>
              <a:t>各区役所保健福祉部、</a:t>
            </a:r>
            <a:r>
              <a:rPr lang="ja-JP" altLang="ja-JP" sz="2400" dirty="0" smtClean="0">
                <a:latin typeface="+mj-lt"/>
              </a:rPr>
              <a:t>北神区</a:t>
            </a:r>
            <a:r>
              <a:rPr lang="ja-JP" altLang="ja-JP" sz="2400" dirty="0">
                <a:latin typeface="+mj-lt"/>
              </a:rPr>
              <a:t>役所保健</a:t>
            </a:r>
            <a:r>
              <a:rPr lang="ja-JP" altLang="ja-JP" sz="2400" dirty="0" smtClean="0">
                <a:latin typeface="+mj-lt"/>
              </a:rPr>
              <a:t>福祉課</a:t>
            </a:r>
            <a:endParaRPr lang="en-US" altLang="ja-JP" sz="2400" dirty="0" smtClean="0">
              <a:latin typeface="+mj-lt"/>
            </a:endParaRPr>
          </a:p>
          <a:p>
            <a:pPr marL="0" indent="0">
              <a:buNone/>
            </a:pPr>
            <a:r>
              <a:rPr lang="ja-JP" altLang="en-US" sz="2400" dirty="0">
                <a:latin typeface="+mj-lt"/>
              </a:rPr>
              <a:t>　</a:t>
            </a:r>
            <a:r>
              <a:rPr lang="ja-JP" altLang="en-US" sz="2400" dirty="0" smtClean="0">
                <a:latin typeface="+mj-lt"/>
              </a:rPr>
              <a:t>　　　　　　  </a:t>
            </a:r>
            <a:r>
              <a:rPr lang="ja-JP" altLang="ja-JP" sz="2400" dirty="0" smtClean="0">
                <a:latin typeface="+mj-lt"/>
              </a:rPr>
              <a:t>生活</a:t>
            </a:r>
            <a:r>
              <a:rPr lang="ja-JP" altLang="ja-JP" sz="2400" dirty="0">
                <a:latin typeface="+mj-lt"/>
              </a:rPr>
              <a:t>支援課、</a:t>
            </a:r>
            <a:r>
              <a:rPr lang="ja-JP" altLang="ja-JP" sz="2400" dirty="0" smtClean="0">
                <a:latin typeface="+mj-lt"/>
              </a:rPr>
              <a:t>支所</a:t>
            </a:r>
            <a:r>
              <a:rPr lang="ja-JP" altLang="en-US" sz="2400" dirty="0" smtClean="0">
                <a:latin typeface="+mj-lt"/>
              </a:rPr>
              <a:t>保健福祉課</a:t>
            </a:r>
            <a:r>
              <a:rPr lang="ja-JP" altLang="ja-JP" sz="2400" dirty="0" smtClean="0">
                <a:latin typeface="+mj-lt"/>
              </a:rPr>
              <a:t>・</a:t>
            </a:r>
            <a:r>
              <a:rPr lang="ja-JP" altLang="ja-JP" sz="2400" dirty="0">
                <a:latin typeface="+mj-lt"/>
              </a:rPr>
              <a:t>生活</a:t>
            </a:r>
            <a:r>
              <a:rPr lang="ja-JP" altLang="ja-JP" sz="2400" dirty="0" smtClean="0">
                <a:latin typeface="+mj-lt"/>
              </a:rPr>
              <a:t>支援課</a:t>
            </a:r>
            <a:endParaRPr lang="en-US" altLang="ja-JP" sz="2400" dirty="0" smtClean="0">
              <a:latin typeface="+mj-lt"/>
            </a:endParaRPr>
          </a:p>
          <a:p>
            <a:pPr marL="0" indent="0">
              <a:buNone/>
            </a:pPr>
            <a:r>
              <a:rPr lang="ja-JP" altLang="ja-JP" sz="2400" dirty="0" smtClean="0">
                <a:latin typeface="+mj-lt"/>
              </a:rPr>
              <a:t>（</a:t>
            </a:r>
            <a:r>
              <a:rPr lang="en-US" altLang="ja-JP" sz="2400" dirty="0">
                <a:latin typeface="+mj-lt"/>
              </a:rPr>
              <a:t>2</a:t>
            </a:r>
            <a:r>
              <a:rPr lang="ja-JP" altLang="ja-JP" sz="2400" dirty="0">
                <a:latin typeface="+mj-lt"/>
              </a:rPr>
              <a:t>）組織体制</a:t>
            </a:r>
          </a:p>
          <a:p>
            <a:pPr marL="0" indent="0">
              <a:buNone/>
            </a:pPr>
            <a:r>
              <a:rPr lang="ja-JP" altLang="en-US" sz="2400" dirty="0" smtClean="0"/>
              <a:t>　</a:t>
            </a:r>
            <a:r>
              <a:rPr lang="ja-JP" altLang="ja-JP" sz="2400" dirty="0" smtClean="0"/>
              <a:t>①</a:t>
            </a:r>
            <a:r>
              <a:rPr lang="ja-JP" altLang="en-US" sz="2400" dirty="0" smtClean="0"/>
              <a:t>　</a:t>
            </a:r>
            <a:r>
              <a:rPr lang="ja-JP" altLang="ja-JP" sz="2400" dirty="0" smtClean="0"/>
              <a:t>本プロジェクト</a:t>
            </a:r>
            <a:r>
              <a:rPr lang="ja-JP" altLang="ja-JP" sz="2400" dirty="0"/>
              <a:t>は、子ども</a:t>
            </a:r>
            <a:r>
              <a:rPr lang="ja-JP" altLang="ja-JP" sz="2400" dirty="0">
                <a:solidFill>
                  <a:srgbClr val="FF0000"/>
                </a:solidFill>
              </a:rPr>
              <a:t>虐待の早期発見</a:t>
            </a:r>
            <a:r>
              <a:rPr lang="ja-JP" altLang="ja-JP" sz="2400" dirty="0"/>
              <a:t>・対応とその</a:t>
            </a:r>
            <a:r>
              <a:rPr lang="ja-JP" altLang="ja-JP" sz="2400" dirty="0">
                <a:solidFill>
                  <a:srgbClr val="FF0000"/>
                </a:solidFill>
              </a:rPr>
              <a:t>防止</a:t>
            </a:r>
            <a:r>
              <a:rPr lang="ja-JP" altLang="ja-JP" sz="2400" dirty="0" smtClean="0"/>
              <a:t>、</a:t>
            </a:r>
            <a:endParaRPr lang="en-US" altLang="ja-JP" sz="2400" dirty="0" smtClean="0"/>
          </a:p>
          <a:p>
            <a:pPr marL="0" indent="0">
              <a:buNone/>
            </a:pPr>
            <a:r>
              <a:rPr lang="ja-JP" altLang="en-US" sz="2400" dirty="0" smtClean="0"/>
              <a:t>　</a:t>
            </a:r>
            <a:r>
              <a:rPr lang="ja-JP" altLang="en-US" sz="2400" dirty="0"/>
              <a:t>　</a:t>
            </a:r>
            <a:r>
              <a:rPr lang="ja-JP" altLang="ja-JP" sz="2400" dirty="0" smtClean="0"/>
              <a:t>および</a:t>
            </a:r>
            <a:r>
              <a:rPr lang="ja-JP" altLang="ja-JP" sz="2400" dirty="0">
                <a:solidFill>
                  <a:srgbClr val="FF0000"/>
                </a:solidFill>
              </a:rPr>
              <a:t>継続支援</a:t>
            </a:r>
            <a:r>
              <a:rPr lang="ja-JP" altLang="ja-JP" sz="2400" dirty="0"/>
              <a:t>に係る業務に関連して組織する。</a:t>
            </a:r>
          </a:p>
          <a:p>
            <a:pPr marL="0" indent="0">
              <a:buNone/>
            </a:pPr>
            <a:r>
              <a:rPr lang="ja-JP" altLang="en-US" sz="2400" dirty="0" smtClean="0"/>
              <a:t>　</a:t>
            </a:r>
            <a:r>
              <a:rPr lang="ja-JP" altLang="ja-JP" sz="2400" dirty="0" smtClean="0"/>
              <a:t>②</a:t>
            </a:r>
            <a:r>
              <a:rPr lang="ja-JP" altLang="en-US" sz="2400" dirty="0" smtClean="0"/>
              <a:t>　</a:t>
            </a:r>
            <a:r>
              <a:rPr lang="ja-JP" altLang="ja-JP" sz="2400" dirty="0" smtClean="0"/>
              <a:t>こども</a:t>
            </a:r>
            <a:r>
              <a:rPr lang="ja-JP" altLang="ja-JP" sz="2400" dirty="0"/>
              <a:t>家庭支援室プロジェクトの一員である職員は、平常</a:t>
            </a:r>
            <a:r>
              <a:rPr lang="ja-JP" altLang="ja-JP" sz="2400" dirty="0" smtClean="0"/>
              <a:t>は</a:t>
            </a:r>
            <a:r>
              <a:rPr lang="ja-JP" altLang="en-US" sz="2400" dirty="0" smtClean="0"/>
              <a:t>　</a:t>
            </a:r>
            <a:endParaRPr lang="en-US" altLang="ja-JP" sz="2400" dirty="0" smtClean="0"/>
          </a:p>
          <a:p>
            <a:pPr marL="0" indent="0">
              <a:buNone/>
            </a:pPr>
            <a:r>
              <a:rPr lang="ja-JP" altLang="en-US" sz="2400" dirty="0"/>
              <a:t>　</a:t>
            </a:r>
            <a:r>
              <a:rPr lang="ja-JP" altLang="en-US" sz="2400" dirty="0" smtClean="0"/>
              <a:t>　</a:t>
            </a:r>
            <a:r>
              <a:rPr lang="ja-JP" altLang="ja-JP" sz="2400" dirty="0" smtClean="0"/>
              <a:t>各所管</a:t>
            </a:r>
            <a:r>
              <a:rPr lang="ja-JP" altLang="ja-JP" sz="2400" dirty="0"/>
              <a:t>業務に従事するが、こども虐待の対応については、職種</a:t>
            </a:r>
            <a:r>
              <a:rPr lang="ja-JP" altLang="ja-JP" sz="2400" dirty="0" smtClean="0"/>
              <a:t>、</a:t>
            </a:r>
            <a:endParaRPr lang="en-US" altLang="ja-JP" sz="2400" dirty="0" smtClean="0"/>
          </a:p>
          <a:p>
            <a:pPr marL="0" indent="0">
              <a:buNone/>
            </a:pPr>
            <a:r>
              <a:rPr lang="ja-JP" altLang="en-US" sz="2400" dirty="0" smtClean="0"/>
              <a:t>　　</a:t>
            </a:r>
            <a:r>
              <a:rPr lang="ja-JP" altLang="ja-JP" sz="2400" dirty="0" smtClean="0"/>
              <a:t>業務</a:t>
            </a:r>
            <a:r>
              <a:rPr lang="ja-JP" altLang="ja-JP" sz="2400" dirty="0"/>
              <a:t>に関わらず、</a:t>
            </a:r>
            <a:r>
              <a:rPr lang="ja-JP" altLang="ja-JP" sz="2400" dirty="0">
                <a:solidFill>
                  <a:srgbClr val="FF0000"/>
                </a:solidFill>
              </a:rPr>
              <a:t>認識や支援の方向性を統一</a:t>
            </a:r>
            <a:r>
              <a:rPr lang="ja-JP" altLang="ja-JP" sz="2400" dirty="0"/>
              <a:t>して、各々の</a:t>
            </a:r>
            <a:r>
              <a:rPr lang="ja-JP" altLang="ja-JP" sz="2400" dirty="0" smtClean="0">
                <a:solidFill>
                  <a:srgbClr val="FF0000"/>
                </a:solidFill>
              </a:rPr>
              <a:t>役割</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a:t>
            </a:r>
            <a:r>
              <a:rPr lang="ja-JP" altLang="ja-JP" sz="2400" dirty="0" smtClean="0">
                <a:solidFill>
                  <a:srgbClr val="FF0000"/>
                </a:solidFill>
              </a:rPr>
              <a:t>分担を</a:t>
            </a:r>
            <a:r>
              <a:rPr lang="ja-JP" altLang="ja-JP" sz="2400" dirty="0">
                <a:solidFill>
                  <a:srgbClr val="FF0000"/>
                </a:solidFill>
              </a:rPr>
              <a:t>明確</a:t>
            </a:r>
            <a:r>
              <a:rPr lang="ja-JP" altLang="ja-JP" sz="2400" dirty="0"/>
              <a:t>にした上で支援の溝が生じないよう、それぞれの</a:t>
            </a:r>
            <a:r>
              <a:rPr lang="ja-JP" altLang="ja-JP" sz="2400" dirty="0" smtClean="0">
                <a:solidFill>
                  <a:srgbClr val="FF0000"/>
                </a:solidFill>
              </a:rPr>
              <a:t>専</a:t>
            </a:r>
            <a:endParaRPr lang="en-US" altLang="ja-JP" sz="2400" dirty="0" smtClean="0">
              <a:solidFill>
                <a:srgbClr val="FF0000"/>
              </a:solidFill>
            </a:endParaRPr>
          </a:p>
          <a:p>
            <a:pPr marL="0" indent="0">
              <a:buNone/>
            </a:pPr>
            <a:r>
              <a:rPr lang="ja-JP" altLang="en-US" sz="2400" dirty="0">
                <a:solidFill>
                  <a:srgbClr val="FF0000"/>
                </a:solidFill>
              </a:rPr>
              <a:t>　</a:t>
            </a:r>
            <a:r>
              <a:rPr lang="ja-JP" altLang="en-US" sz="2400" dirty="0" smtClean="0">
                <a:solidFill>
                  <a:srgbClr val="FF0000"/>
                </a:solidFill>
              </a:rPr>
              <a:t>　</a:t>
            </a:r>
            <a:r>
              <a:rPr lang="ja-JP" altLang="ja-JP" sz="2400" dirty="0" smtClean="0">
                <a:solidFill>
                  <a:srgbClr val="FF0000"/>
                </a:solidFill>
              </a:rPr>
              <a:t>門領域からの</a:t>
            </a:r>
            <a:r>
              <a:rPr lang="ja-JP" altLang="ja-JP" sz="2400" dirty="0">
                <a:solidFill>
                  <a:srgbClr val="FF0000"/>
                </a:solidFill>
              </a:rPr>
              <a:t>意見・助言</a:t>
            </a:r>
            <a:r>
              <a:rPr lang="ja-JP" altLang="ja-JP" sz="2400" dirty="0"/>
              <a:t>を行いつつ積極的な関わりを行う。</a:t>
            </a:r>
          </a:p>
          <a:p>
            <a:pPr marL="0" indent="0">
              <a:buNone/>
            </a:pPr>
            <a:endParaRPr kumimoji="1" lang="ja-JP" altLang="en-US" sz="2400" dirty="0"/>
          </a:p>
        </p:txBody>
      </p:sp>
      <p:sp>
        <p:nvSpPr>
          <p:cNvPr id="8" name="コンテンツ プレースホルダー 2"/>
          <p:cNvSpPr txBox="1">
            <a:spLocks/>
          </p:cNvSpPr>
          <p:nvPr/>
        </p:nvSpPr>
        <p:spPr>
          <a:xfrm>
            <a:off x="416168" y="300971"/>
            <a:ext cx="10247143" cy="6012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3200" b="1" dirty="0" smtClean="0">
                <a:solidFill>
                  <a:schemeClr val="bg1"/>
                </a:solidFill>
              </a:rPr>
              <a:t>こども家庭支援室の組織体制（区こども家庭支援室）</a:t>
            </a:r>
            <a:endParaRPr lang="ja-JP" altLang="ja-JP" sz="3200" dirty="0" smtClean="0">
              <a:solidFill>
                <a:schemeClr val="bg1"/>
              </a:solidFill>
            </a:endParaRPr>
          </a:p>
        </p:txBody>
      </p:sp>
    </p:spTree>
    <p:extLst>
      <p:ext uri="{BB962C8B-B14F-4D97-AF65-F5344CB8AC3E}">
        <p14:creationId xmlns:p14="http://schemas.microsoft.com/office/powerpoint/2010/main" val="408705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6"/>
          <p:cNvSpPr>
            <a:spLocks noChangeArrowheads="1"/>
          </p:cNvSpPr>
          <p:nvPr/>
        </p:nvSpPr>
        <p:spPr bwMode="auto">
          <a:xfrm>
            <a:off x="261369" y="1382516"/>
            <a:ext cx="8628282" cy="3684544"/>
          </a:xfrm>
          <a:prstGeom prst="rect">
            <a:avLst/>
          </a:prstGeom>
          <a:solidFill>
            <a:srgbClr val="D9E2F3"/>
          </a:solidFill>
          <a:ln>
            <a:noFill/>
          </a:ln>
          <a:extLst/>
        </p:spPr>
        <p:txBody>
          <a:bodyPr vert="horz" wrap="square" lIns="74295" tIns="8890" rIns="74295" bIns="8890" numCol="1" anchor="t" anchorCtr="0" compatLnSpc="1">
            <a:prstTxWarp prst="textNoShape">
              <a:avLst/>
            </a:prstTxWarp>
          </a:bodyPr>
          <a:lstStyle/>
          <a:p>
            <a:endParaRPr lang="ja-JP" altLang="en-US"/>
          </a:p>
        </p:txBody>
      </p:sp>
      <p:sp>
        <p:nvSpPr>
          <p:cNvPr id="85" name="Rectangle 34"/>
          <p:cNvSpPr>
            <a:spLocks noChangeArrowheads="1"/>
          </p:cNvSpPr>
          <p:nvPr/>
        </p:nvSpPr>
        <p:spPr bwMode="auto">
          <a:xfrm>
            <a:off x="2843922" y="3116721"/>
            <a:ext cx="5742866" cy="999083"/>
          </a:xfrm>
          <a:prstGeom prst="rect">
            <a:avLst/>
          </a:prstGeom>
          <a:solidFill>
            <a:schemeClr val="accent4">
              <a:lumMod val="20000"/>
              <a:lumOff val="80000"/>
            </a:schemeClr>
          </a:solidFill>
          <a:ln w="19050">
            <a:solidFill>
              <a:schemeClr val="tx1"/>
            </a:solidFill>
            <a:prstDash val="solid"/>
            <a:miter lim="800000"/>
            <a:headEnd/>
            <a:tailEnd/>
          </a:ln>
          <a:extLst/>
        </p:spPr>
        <p:txBody>
          <a:bodyPr vert="horz" wrap="square" lIns="74295" tIns="8890" rIns="74295" bIns="8890" numCol="1" anchor="t" anchorCtr="0" compatLnSpc="1">
            <a:prstTxWarp prst="textNoShape">
              <a:avLst/>
            </a:prstTxWarp>
          </a:bodyPr>
          <a:lstStyle/>
          <a:p>
            <a:endParaRPr lang="ja-JP" altLang="en-US"/>
          </a:p>
        </p:txBody>
      </p:sp>
      <p:cxnSp>
        <p:nvCxnSpPr>
          <p:cNvPr id="3" name="直線コネクタ 2"/>
          <p:cNvCxnSpPr/>
          <p:nvPr/>
        </p:nvCxnSpPr>
        <p:spPr>
          <a:xfrm>
            <a:off x="3059113" y="3646589"/>
            <a:ext cx="21970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a:stretch>
            <a:fillRect/>
          </a:stretch>
        </p:blipFill>
        <p:spPr>
          <a:xfrm>
            <a:off x="8875363" y="6078577"/>
            <a:ext cx="3316637" cy="791455"/>
          </a:xfrm>
          <a:prstGeom prst="rect">
            <a:avLst/>
          </a:prstGeom>
        </p:spPr>
      </p:pic>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Rectangle 57"/>
          <p:cNvSpPr>
            <a:spLocks noChangeArrowheads="1"/>
          </p:cNvSpPr>
          <p:nvPr/>
        </p:nvSpPr>
        <p:spPr bwMode="auto">
          <a:xfrm>
            <a:off x="247081" y="5075282"/>
            <a:ext cx="8618757" cy="1596348"/>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9" name="AutoShape 54"/>
          <p:cNvSpPr>
            <a:spLocks noChangeShapeType="1"/>
          </p:cNvSpPr>
          <p:nvPr/>
        </p:nvSpPr>
        <p:spPr bwMode="auto">
          <a:xfrm>
            <a:off x="2435225" y="6065867"/>
            <a:ext cx="4762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AutoShape 53"/>
          <p:cNvSpPr>
            <a:spLocks noChangeShapeType="1"/>
          </p:cNvSpPr>
          <p:nvPr/>
        </p:nvSpPr>
        <p:spPr bwMode="auto">
          <a:xfrm>
            <a:off x="2009775" y="4566783"/>
            <a:ext cx="2065338"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50"/>
          <p:cNvSpPr>
            <a:spLocks noChangeArrowheads="1"/>
          </p:cNvSpPr>
          <p:nvPr/>
        </p:nvSpPr>
        <p:spPr bwMode="auto">
          <a:xfrm>
            <a:off x="3171824" y="3425049"/>
            <a:ext cx="1724025" cy="384806"/>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係長＜福祉職＞</a:t>
            </a:r>
            <a:endParaRPr kumimoji="0" lang="ja-JP" altLang="ja-JP" sz="1400" b="0"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4" name="AutoShape 49"/>
          <p:cNvSpPr>
            <a:spLocks noChangeArrowheads="1"/>
          </p:cNvSpPr>
          <p:nvPr/>
        </p:nvSpPr>
        <p:spPr bwMode="auto">
          <a:xfrm>
            <a:off x="5256210" y="3280262"/>
            <a:ext cx="1738313" cy="712236"/>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ケースワーカー</a:t>
            </a:r>
            <a:endParaRPr kumimoji="0" lang="ja-JP" altLang="ja-JP"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＜福祉職＞</a:t>
            </a: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各区</a:t>
            </a:r>
            <a:r>
              <a:rPr kumimoji="0" lang="en-US" altLang="ja-JP" sz="12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1</a:t>
            </a:r>
            <a:r>
              <a:rPr kumimoji="0" lang="ja-JP" altLang="en-US" sz="12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名</a:t>
            </a:r>
            <a:endParaRPr kumimoji="0" lang="en-US" altLang="ja-JP" sz="1200" b="0" i="0" u="none" strike="noStrike" cap="none" normalizeH="0" baseline="0" dirty="0" smtClean="0">
              <a:ln>
                <a:noFill/>
              </a:ln>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dirty="0" smtClean="0">
                <a:latin typeface="Arial" panose="020B0604020202020204" pitchFamily="34" charset="0"/>
              </a:rPr>
              <a:t>東灘、垂水、西は</a:t>
            </a:r>
            <a:r>
              <a:rPr kumimoji="0" lang="en-US" altLang="ja-JP" sz="1200" dirty="0" smtClean="0">
                <a:solidFill>
                  <a:srgbClr val="FF0000"/>
                </a:solidFill>
                <a:latin typeface="Arial" panose="020B0604020202020204" pitchFamily="34" charset="0"/>
              </a:rPr>
              <a:t>2</a:t>
            </a:r>
            <a:r>
              <a:rPr kumimoji="0" lang="ja-JP" altLang="en-US" sz="1200" dirty="0" smtClean="0">
                <a:solidFill>
                  <a:srgbClr val="FF0000"/>
                </a:solidFill>
                <a:latin typeface="Arial" panose="020B0604020202020204" pitchFamily="34" charset="0"/>
              </a:rPr>
              <a:t>名</a:t>
            </a:r>
            <a:endParaRPr kumimoji="0" lang="ja-JP" altLang="en-US" sz="1200" b="0" i="0" u="none" strike="noStrike" cap="none" normalizeH="0" baseline="0" dirty="0" smtClean="0">
              <a:ln>
                <a:noFill/>
              </a:ln>
              <a:solidFill>
                <a:srgbClr val="FF0000"/>
              </a:solidFill>
              <a:effectLst/>
              <a:latin typeface="Arial" panose="020B0604020202020204" pitchFamily="34" charset="0"/>
            </a:endParaRPr>
          </a:p>
        </p:txBody>
      </p:sp>
      <p:sp>
        <p:nvSpPr>
          <p:cNvPr id="15" name="AutoShape 48"/>
          <p:cNvSpPr>
            <a:spLocks noChangeArrowheads="1"/>
          </p:cNvSpPr>
          <p:nvPr/>
        </p:nvSpPr>
        <p:spPr bwMode="auto">
          <a:xfrm>
            <a:off x="706435" y="1001713"/>
            <a:ext cx="3259139" cy="330199"/>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保健福祉部長＝</a:t>
            </a:r>
            <a:r>
              <a:rPr kumimoji="0" lang="ja-JP" altLang="ja-JP" sz="1400" b="0" i="0" u="none" strike="noStrike" cap="none" normalizeH="0" baseline="0" dirty="0" smtClean="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区こども家庭支援室長</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20" name="AutoShape 43"/>
          <p:cNvSpPr>
            <a:spLocks noChangeShapeType="1"/>
          </p:cNvSpPr>
          <p:nvPr/>
        </p:nvSpPr>
        <p:spPr bwMode="auto">
          <a:xfrm>
            <a:off x="2009775" y="4854777"/>
            <a:ext cx="3238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AutoShape 42"/>
          <p:cNvSpPr>
            <a:spLocks noChangeShapeType="1"/>
          </p:cNvSpPr>
          <p:nvPr/>
        </p:nvSpPr>
        <p:spPr bwMode="auto">
          <a:xfrm>
            <a:off x="835464" y="5522990"/>
            <a:ext cx="206375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41"/>
          <p:cNvSpPr>
            <a:spLocks noChangeShapeType="1"/>
          </p:cNvSpPr>
          <p:nvPr/>
        </p:nvSpPr>
        <p:spPr bwMode="auto">
          <a:xfrm>
            <a:off x="2436813" y="5508925"/>
            <a:ext cx="0" cy="5207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AutoShape 40"/>
          <p:cNvSpPr>
            <a:spLocks noChangeShapeType="1"/>
          </p:cNvSpPr>
          <p:nvPr/>
        </p:nvSpPr>
        <p:spPr bwMode="auto">
          <a:xfrm>
            <a:off x="830702" y="1929083"/>
            <a:ext cx="2540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AutoShape 39"/>
          <p:cNvSpPr>
            <a:spLocks noChangeShapeType="1"/>
          </p:cNvSpPr>
          <p:nvPr/>
        </p:nvSpPr>
        <p:spPr bwMode="auto">
          <a:xfrm>
            <a:off x="830706" y="1917555"/>
            <a:ext cx="4762" cy="361950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AutoShape 38"/>
          <p:cNvSpPr>
            <a:spLocks noChangeArrowheads="1"/>
          </p:cNvSpPr>
          <p:nvPr/>
        </p:nvSpPr>
        <p:spPr bwMode="auto">
          <a:xfrm>
            <a:off x="5244572" y="2050366"/>
            <a:ext cx="1441450" cy="1016681"/>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担当保健師</a:t>
            </a:r>
            <a:endParaRPr kumimoji="0" lang="ja-JP" altLang="ja-JP" sz="1400" b="0" i="0" u="none" strike="noStrike" cap="none" normalizeH="0" baseline="0" dirty="0" smtClean="0">
              <a:ln>
                <a:noFill/>
              </a:ln>
              <a:solidFill>
                <a:schemeClr val="tx1"/>
              </a:solidFill>
              <a:effectLst/>
            </a:endParaRPr>
          </a:p>
        </p:txBody>
      </p:sp>
      <p:sp>
        <p:nvSpPr>
          <p:cNvPr id="26" name="AutoShape 37"/>
          <p:cNvSpPr>
            <a:spLocks noChangeShapeType="1"/>
          </p:cNvSpPr>
          <p:nvPr/>
        </p:nvSpPr>
        <p:spPr bwMode="auto">
          <a:xfrm>
            <a:off x="2054225" y="1929083"/>
            <a:ext cx="869950" cy="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AutoShape 35"/>
          <p:cNvSpPr>
            <a:spLocks noChangeArrowheads="1"/>
          </p:cNvSpPr>
          <p:nvPr/>
        </p:nvSpPr>
        <p:spPr bwMode="auto">
          <a:xfrm>
            <a:off x="1063625" y="1773632"/>
            <a:ext cx="1322387" cy="291538"/>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保健福祉課長</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29" name="Rectangle 34"/>
          <p:cNvSpPr>
            <a:spLocks noChangeArrowheads="1"/>
          </p:cNvSpPr>
          <p:nvPr/>
        </p:nvSpPr>
        <p:spPr bwMode="auto">
          <a:xfrm>
            <a:off x="2691521" y="1565273"/>
            <a:ext cx="6174317" cy="2709469"/>
          </a:xfrm>
          <a:prstGeom prst="rect">
            <a:avLst/>
          </a:prstGeom>
          <a:noFill/>
          <a:ln w="19050">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bodyPr>
          <a:lstStyle/>
          <a:p>
            <a:endParaRPr lang="ja-JP" altLang="en-US"/>
          </a:p>
        </p:txBody>
      </p:sp>
      <p:sp>
        <p:nvSpPr>
          <p:cNvPr id="30" name="Text Box 33"/>
          <p:cNvSpPr txBox="1">
            <a:spLocks noChangeArrowheads="1"/>
          </p:cNvSpPr>
          <p:nvPr/>
        </p:nvSpPr>
        <p:spPr bwMode="auto">
          <a:xfrm>
            <a:off x="2835275" y="1446213"/>
            <a:ext cx="2528888" cy="268287"/>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10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（事務局）　保健担当・こども家庭支援担当</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1" name="AutoShape 32"/>
          <p:cNvSpPr>
            <a:spLocks noChangeArrowheads="1"/>
          </p:cNvSpPr>
          <p:nvPr/>
        </p:nvSpPr>
        <p:spPr bwMode="auto">
          <a:xfrm>
            <a:off x="2870200" y="1779418"/>
            <a:ext cx="2025650" cy="333375"/>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担当課長＜保健師＞</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2" name="AutoShape 31"/>
          <p:cNvSpPr>
            <a:spLocks noChangeArrowheads="1"/>
          </p:cNvSpPr>
          <p:nvPr/>
        </p:nvSpPr>
        <p:spPr bwMode="auto">
          <a:xfrm>
            <a:off x="4001190" y="4449505"/>
            <a:ext cx="2684832" cy="374716"/>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婦人相談員</a:t>
            </a:r>
            <a:r>
              <a:rPr kumimoji="0" lang="ja-JP" altLang="en-US"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＜福祉職＞各区</a:t>
            </a:r>
            <a:r>
              <a:rPr kumimoji="0" lang="en-US"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kumimoji="0" lang="ja-JP" altLang="en-US"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名</a:t>
            </a:r>
            <a:endParaRPr kumimoji="0" lang="ja-JP" altLang="ja-JP" sz="1400" b="0" i="0" u="none" strike="noStrike" cap="none" normalizeH="0" baseline="0" dirty="0" smtClean="0">
              <a:ln>
                <a:noFill/>
              </a:ln>
              <a:solidFill>
                <a:schemeClr val="tx1"/>
              </a:solidFill>
              <a:effectLst/>
            </a:endParaRPr>
          </a:p>
        </p:txBody>
      </p:sp>
      <p:sp>
        <p:nvSpPr>
          <p:cNvPr id="34" name="AutoShape 29"/>
          <p:cNvSpPr>
            <a:spLocks noChangeShapeType="1"/>
          </p:cNvSpPr>
          <p:nvPr/>
        </p:nvSpPr>
        <p:spPr bwMode="auto">
          <a:xfrm>
            <a:off x="3701611" y="4953238"/>
            <a:ext cx="320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Text Box 28"/>
          <p:cNvSpPr txBox="1">
            <a:spLocks noChangeArrowheads="1"/>
          </p:cNvSpPr>
          <p:nvPr/>
        </p:nvSpPr>
        <p:spPr bwMode="auto">
          <a:xfrm>
            <a:off x="2314575" y="4800360"/>
            <a:ext cx="571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（略）</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6" name="Text Box 27"/>
          <p:cNvSpPr txBox="1">
            <a:spLocks noChangeArrowheads="1"/>
          </p:cNvSpPr>
          <p:nvPr/>
        </p:nvSpPr>
        <p:spPr bwMode="auto">
          <a:xfrm>
            <a:off x="3979643" y="4866154"/>
            <a:ext cx="5715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（略）</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7" name="AutoShape 26"/>
          <p:cNvSpPr>
            <a:spLocks noChangeShapeType="1"/>
          </p:cNvSpPr>
          <p:nvPr/>
        </p:nvSpPr>
        <p:spPr bwMode="auto">
          <a:xfrm>
            <a:off x="2006820" y="4874590"/>
            <a:ext cx="0" cy="2857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AutoShape 25"/>
          <p:cNvSpPr>
            <a:spLocks noChangeShapeType="1"/>
          </p:cNvSpPr>
          <p:nvPr/>
        </p:nvSpPr>
        <p:spPr bwMode="auto">
          <a:xfrm>
            <a:off x="3687542" y="4816415"/>
            <a:ext cx="0" cy="33020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Text Box 24"/>
          <p:cNvSpPr txBox="1">
            <a:spLocks noChangeArrowheads="1"/>
          </p:cNvSpPr>
          <p:nvPr/>
        </p:nvSpPr>
        <p:spPr bwMode="auto">
          <a:xfrm>
            <a:off x="7680323" y="1513719"/>
            <a:ext cx="114548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保健福祉課</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0" name="Text Box 23"/>
          <p:cNvSpPr txBox="1">
            <a:spLocks noChangeArrowheads="1"/>
          </p:cNvSpPr>
          <p:nvPr/>
        </p:nvSpPr>
        <p:spPr bwMode="auto">
          <a:xfrm>
            <a:off x="7589028" y="5142089"/>
            <a:ext cx="10604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生活支援課</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41" name="Text Box 22"/>
          <p:cNvSpPr txBox="1">
            <a:spLocks noChangeArrowheads="1"/>
          </p:cNvSpPr>
          <p:nvPr/>
        </p:nvSpPr>
        <p:spPr bwMode="auto">
          <a:xfrm>
            <a:off x="9615385" y="4349750"/>
            <a:ext cx="2475564" cy="595313"/>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・保育施設の入所調整</a:t>
            </a:r>
            <a:endParaRPr kumimoji="0" lang="ja-JP" altLang="ja-JP"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DV</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・女性相談</a:t>
            </a:r>
            <a:endParaRPr kumimoji="0" lang="ja-JP"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・ひとり親家庭相談　等</a:t>
            </a:r>
            <a:endParaRPr kumimoji="0" lang="ja-JP"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42" name="Text Box 21"/>
          <p:cNvSpPr txBox="1">
            <a:spLocks noChangeArrowheads="1"/>
          </p:cNvSpPr>
          <p:nvPr/>
        </p:nvSpPr>
        <p:spPr bwMode="auto">
          <a:xfrm>
            <a:off x="9691907" y="1661869"/>
            <a:ext cx="2427944" cy="1128711"/>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lvl1pPr indent="666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・母子保健業務</a:t>
            </a:r>
            <a:endParaRPr kumimoji="0" lang="ja-JP" altLang="ja-JP" sz="1200" b="0" i="0" u="none" strike="noStrike" cap="none" normalizeH="0" baseline="0" dirty="0" smtClean="0">
              <a:ln>
                <a:noFill/>
              </a:ln>
              <a:solidFill>
                <a:schemeClr val="tx1"/>
              </a:solidFill>
              <a:effectLst/>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養育支援訪問事業</a:t>
            </a:r>
            <a:endParaRPr kumimoji="0" lang="ja-JP" altLang="en-US" sz="1200" b="0" i="0" u="none" strike="noStrike" cap="none" normalizeH="0" baseline="0" dirty="0" smtClean="0">
              <a:ln>
                <a:noFill/>
              </a:ln>
              <a:solidFill>
                <a:schemeClr val="tx1"/>
              </a:solidFill>
              <a:effectLst/>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母子手帳の交付</a:t>
            </a:r>
            <a:endParaRPr kumimoji="0" lang="ja-JP" altLang="en-US" sz="1200" b="0" i="0" u="none" strike="noStrike" cap="none" normalizeH="0" baseline="0" dirty="0" smtClean="0">
              <a:ln>
                <a:noFill/>
              </a:ln>
              <a:solidFill>
                <a:schemeClr val="tx1"/>
              </a:solidFill>
              <a:effectLst/>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乳幼児健診</a:t>
            </a:r>
            <a:endParaRPr kumimoji="0" lang="ja-JP" altLang="en-US" sz="1200" b="0" i="0" u="none" strike="noStrike" cap="none" normalizeH="0" baseline="0" dirty="0" smtClean="0">
              <a:ln>
                <a:noFill/>
              </a:ln>
              <a:solidFill>
                <a:schemeClr val="tx1"/>
              </a:solidFill>
              <a:effectLst/>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・成老人保健業務</a:t>
            </a:r>
            <a:endParaRPr kumimoji="0" lang="ja-JP" altLang="en-US" sz="1200" b="0" i="0" u="none" strike="noStrike" cap="none" normalizeH="0" baseline="0" dirty="0" smtClean="0">
              <a:ln>
                <a:noFill/>
              </a:ln>
              <a:solidFill>
                <a:schemeClr val="tx1"/>
              </a:solidFill>
              <a:effectLst/>
            </a:endParaRPr>
          </a:p>
          <a:p>
            <a:pPr marL="0" marR="0" lvl="0" indent="66675" algn="l" defTabSz="914400" rtl="0" eaLnBrk="0" fontAlgn="base" latinLnBrk="0" hangingPunct="0">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・感染症対応　等</a:t>
            </a:r>
            <a:endParaRPr kumimoji="0" lang="ja-JP" altLang="en-US" sz="1200" b="0" i="0" u="none" strike="noStrike" cap="none" normalizeH="0" baseline="0" dirty="0" smtClean="0">
              <a:ln>
                <a:noFill/>
              </a:ln>
              <a:solidFill>
                <a:schemeClr val="tx1"/>
              </a:solidFill>
              <a:effectLst/>
            </a:endParaRPr>
          </a:p>
        </p:txBody>
      </p:sp>
      <p:sp>
        <p:nvSpPr>
          <p:cNvPr id="43" name="Rectangle 20"/>
          <p:cNvSpPr>
            <a:spLocks noChangeArrowheads="1"/>
          </p:cNvSpPr>
          <p:nvPr/>
        </p:nvSpPr>
        <p:spPr bwMode="auto">
          <a:xfrm>
            <a:off x="9682382" y="1378015"/>
            <a:ext cx="2420573" cy="294824"/>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保健担当の業務</a:t>
            </a:r>
            <a:endParaRPr kumimoji="0" lang="ja-JP" altLang="ja-JP" sz="1400" b="0" i="0" u="none" strike="noStrike" cap="none" normalizeH="0" baseline="0" dirty="0" smtClean="0">
              <a:ln>
                <a:noFill/>
              </a:ln>
              <a:solidFill>
                <a:schemeClr val="bg1"/>
              </a:solidFill>
              <a:effectLst/>
              <a:latin typeface="Arial" panose="020B0604020202020204" pitchFamily="34" charset="0"/>
            </a:endParaRPr>
          </a:p>
        </p:txBody>
      </p:sp>
      <p:sp>
        <p:nvSpPr>
          <p:cNvPr id="44" name="Text Box 19"/>
          <p:cNvSpPr txBox="1">
            <a:spLocks noChangeArrowheads="1"/>
          </p:cNvSpPr>
          <p:nvPr/>
        </p:nvSpPr>
        <p:spPr bwMode="auto">
          <a:xfrm>
            <a:off x="9642442" y="3266609"/>
            <a:ext cx="2425719" cy="631166"/>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・要保護児童対策地域協議会</a:t>
            </a:r>
            <a:endParaRPr kumimoji="0" lang="en-US"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en-US" altLang="ja-JP" sz="1200" dirty="0" smtClean="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に関する事務の総括</a:t>
            </a:r>
            <a:endParaRPr kumimoji="0" lang="ja-JP" altLang="ja-JP"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・各会議の連絡調整　等</a:t>
            </a:r>
            <a:endParaRPr kumimoji="0" lang="ja-JP" altLang="ja-JP" sz="1200" b="0" i="0" u="none" strike="noStrike" cap="none" normalizeH="0" baseline="0" dirty="0" smtClean="0">
              <a:ln>
                <a:noFill/>
              </a:ln>
              <a:solidFill>
                <a:schemeClr val="tx1"/>
              </a:solidFill>
              <a:effectLst/>
              <a:latin typeface="Arial" panose="020B0604020202020204" pitchFamily="34" charset="0"/>
            </a:endParaRPr>
          </a:p>
        </p:txBody>
      </p:sp>
      <p:sp>
        <p:nvSpPr>
          <p:cNvPr id="45" name="Text Box 18"/>
          <p:cNvSpPr txBox="1">
            <a:spLocks noChangeArrowheads="1"/>
          </p:cNvSpPr>
          <p:nvPr/>
        </p:nvSpPr>
        <p:spPr bwMode="auto">
          <a:xfrm>
            <a:off x="9644340" y="2976916"/>
            <a:ext cx="2421921" cy="287378"/>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こども家庭支援担当の業務</a:t>
            </a:r>
            <a:endParaRPr kumimoji="0" lang="ja-JP" altLang="ja-JP" sz="1400" b="0" i="0" u="none" strike="noStrike" cap="none" normalizeH="0" baseline="0" dirty="0" smtClean="0">
              <a:ln>
                <a:noFill/>
              </a:ln>
              <a:solidFill>
                <a:schemeClr val="bg1"/>
              </a:solidFill>
              <a:effectLst/>
              <a:latin typeface="Arial" panose="020B0604020202020204" pitchFamily="34" charset="0"/>
            </a:endParaRPr>
          </a:p>
        </p:txBody>
      </p:sp>
      <p:sp>
        <p:nvSpPr>
          <p:cNvPr id="46" name="Rectangle 17"/>
          <p:cNvSpPr>
            <a:spLocks noChangeArrowheads="1"/>
          </p:cNvSpPr>
          <p:nvPr/>
        </p:nvSpPr>
        <p:spPr bwMode="auto">
          <a:xfrm>
            <a:off x="9629251" y="4045385"/>
            <a:ext cx="2475564" cy="310153"/>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こども福祉担当の業務</a:t>
            </a:r>
            <a:endParaRPr kumimoji="0" lang="ja-JP" altLang="ja-JP" sz="1400" b="0" i="0" u="none" strike="noStrike" cap="none" normalizeH="0" baseline="0" dirty="0" smtClean="0">
              <a:ln>
                <a:noFill/>
              </a:ln>
              <a:solidFill>
                <a:schemeClr val="bg1"/>
              </a:solidFill>
              <a:effectLst/>
              <a:latin typeface="Arial" panose="020B0604020202020204" pitchFamily="34" charset="0"/>
            </a:endParaRPr>
          </a:p>
        </p:txBody>
      </p:sp>
      <p:sp>
        <p:nvSpPr>
          <p:cNvPr id="47" name="Text Box 16"/>
          <p:cNvSpPr txBox="1">
            <a:spLocks noChangeArrowheads="1"/>
          </p:cNvSpPr>
          <p:nvPr/>
        </p:nvSpPr>
        <p:spPr bwMode="auto">
          <a:xfrm>
            <a:off x="9562211" y="5603101"/>
            <a:ext cx="2491447" cy="427038"/>
          </a:xfrm>
          <a:prstGeom prst="rect">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・生活保護業務</a:t>
            </a:r>
            <a:endParaRPr kumimoji="0" lang="ja-JP" altLang="ja-JP"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・生活困窮者支援業務　等</a:t>
            </a:r>
            <a:endParaRPr kumimoji="0" lang="ja-JP" altLang="ja-JP" sz="1200" b="0" i="0" u="none" strike="noStrike" cap="none" normalizeH="0" baseline="0" dirty="0" smtClean="0">
              <a:ln>
                <a:noFill/>
              </a:ln>
              <a:solidFill>
                <a:schemeClr val="tx1"/>
              </a:solidFill>
              <a:effectLst/>
              <a:latin typeface="Arial" panose="020B0604020202020204" pitchFamily="34" charset="0"/>
            </a:endParaRPr>
          </a:p>
        </p:txBody>
      </p:sp>
      <p:sp>
        <p:nvSpPr>
          <p:cNvPr id="48" name="Rectangle 15"/>
          <p:cNvSpPr>
            <a:spLocks noChangeArrowheads="1"/>
          </p:cNvSpPr>
          <p:nvPr/>
        </p:nvSpPr>
        <p:spPr bwMode="auto">
          <a:xfrm>
            <a:off x="9570363" y="5256605"/>
            <a:ext cx="2486537" cy="346139"/>
          </a:xfrm>
          <a:prstGeom prst="rect">
            <a:avLst/>
          </a:prstGeom>
          <a:solidFill>
            <a:srgbClr val="000000"/>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生活支援課の業務</a:t>
            </a:r>
            <a:endParaRPr kumimoji="0" lang="ja-JP" altLang="ja-JP" sz="1400" b="0" i="0" u="none" strike="noStrike" cap="none" normalizeH="0" baseline="0" dirty="0" smtClean="0">
              <a:ln>
                <a:noFill/>
              </a:ln>
              <a:solidFill>
                <a:schemeClr val="bg1"/>
              </a:solidFill>
              <a:effectLst/>
              <a:latin typeface="Arial" panose="020B0604020202020204" pitchFamily="34" charset="0"/>
            </a:endParaRPr>
          </a:p>
        </p:txBody>
      </p:sp>
      <p:sp>
        <p:nvSpPr>
          <p:cNvPr id="49" name="AutoShape 14"/>
          <p:cNvSpPr>
            <a:spLocks noChangeShapeType="1"/>
          </p:cNvSpPr>
          <p:nvPr/>
        </p:nvSpPr>
        <p:spPr bwMode="auto">
          <a:xfrm>
            <a:off x="2436813" y="6069091"/>
            <a:ext cx="0" cy="2730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Text Box 13"/>
          <p:cNvSpPr txBox="1">
            <a:spLocks noChangeArrowheads="1"/>
          </p:cNvSpPr>
          <p:nvPr/>
        </p:nvSpPr>
        <p:spPr bwMode="auto">
          <a:xfrm>
            <a:off x="4524374" y="6332564"/>
            <a:ext cx="1784349" cy="254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※人数は区によって異なる</a:t>
            </a:r>
            <a:endParaRPr kumimoji="0" lang="ja-JP" altLang="ja-JP" sz="1000" b="0" i="0" u="none" strike="noStrike" cap="none" normalizeH="0" baseline="0" dirty="0" smtClean="0">
              <a:ln>
                <a:noFill/>
              </a:ln>
              <a:solidFill>
                <a:schemeClr val="tx1"/>
              </a:solidFill>
              <a:effectLst/>
              <a:latin typeface="Arial" panose="020B0604020202020204" pitchFamily="34" charset="0"/>
            </a:endParaRPr>
          </a:p>
        </p:txBody>
      </p:sp>
      <p:sp>
        <p:nvSpPr>
          <p:cNvPr id="51" name="AutoShape 12"/>
          <p:cNvSpPr>
            <a:spLocks noChangeShapeType="1"/>
          </p:cNvSpPr>
          <p:nvPr/>
        </p:nvSpPr>
        <p:spPr bwMode="auto">
          <a:xfrm>
            <a:off x="4141788" y="6051798"/>
            <a:ext cx="382587"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AutoShape 11"/>
          <p:cNvSpPr>
            <a:spLocks noChangeArrowheads="1"/>
          </p:cNvSpPr>
          <p:nvPr/>
        </p:nvSpPr>
        <p:spPr bwMode="auto">
          <a:xfrm>
            <a:off x="4495800" y="5919820"/>
            <a:ext cx="1200150" cy="32385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1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ケースワーカ</a:t>
            </a: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ー</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53" name="AutoShape 10"/>
          <p:cNvSpPr>
            <a:spLocks noChangeShapeType="1"/>
          </p:cNvSpPr>
          <p:nvPr/>
        </p:nvSpPr>
        <p:spPr bwMode="auto">
          <a:xfrm>
            <a:off x="4279900" y="6065862"/>
            <a:ext cx="0" cy="273050"/>
          </a:xfrm>
          <a:prstGeom prst="straightConnector1">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Text Box 9"/>
          <p:cNvSpPr txBox="1">
            <a:spLocks noChangeArrowheads="1"/>
          </p:cNvSpPr>
          <p:nvPr/>
        </p:nvSpPr>
        <p:spPr bwMode="auto">
          <a:xfrm>
            <a:off x="2333625" y="4238438"/>
            <a:ext cx="1613216" cy="254418"/>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こども福祉担当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5" name="AutoShape 8"/>
          <p:cNvSpPr>
            <a:spLocks noChangeArrowheads="1"/>
          </p:cNvSpPr>
          <p:nvPr/>
        </p:nvSpPr>
        <p:spPr bwMode="auto">
          <a:xfrm>
            <a:off x="2361953" y="4476048"/>
            <a:ext cx="1200150" cy="278369"/>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a:t>
            </a:r>
            <a:endParaRPr kumimoji="0" lang="ja-JP" altLang="ja-JP" sz="1400" b="0" i="0" u="none" strike="noStrike" cap="none" normalizeH="0" baseline="0" dirty="0" smtClean="0">
              <a:ln>
                <a:noFill/>
              </a:ln>
              <a:solidFill>
                <a:schemeClr val="tx1"/>
              </a:solidFill>
              <a:effectLst/>
            </a:endParaRPr>
          </a:p>
        </p:txBody>
      </p:sp>
      <p:sp>
        <p:nvSpPr>
          <p:cNvPr id="56" name="AutoShape 7"/>
          <p:cNvSpPr>
            <a:spLocks noChangeShapeType="1"/>
          </p:cNvSpPr>
          <p:nvPr/>
        </p:nvSpPr>
        <p:spPr bwMode="auto">
          <a:xfrm>
            <a:off x="862013" y="3298825"/>
            <a:ext cx="254000"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AutoShape 6"/>
          <p:cNvSpPr>
            <a:spLocks noChangeArrowheads="1"/>
          </p:cNvSpPr>
          <p:nvPr/>
        </p:nvSpPr>
        <p:spPr bwMode="auto">
          <a:xfrm>
            <a:off x="988218" y="3127793"/>
            <a:ext cx="1516857" cy="294856"/>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保育所担当課長</a:t>
            </a:r>
            <a:endParaRPr kumimoji="0" lang="ja-JP" altLang="ja-JP" sz="1400" b="0" i="0" u="none" strike="noStrike" cap="none" normalizeH="0" baseline="0" dirty="0" smtClean="0">
              <a:ln>
                <a:noFill/>
              </a:ln>
              <a:solidFill>
                <a:schemeClr val="tx1"/>
              </a:solidFill>
              <a:effectLst/>
            </a:endParaRPr>
          </a:p>
        </p:txBody>
      </p:sp>
      <p:sp>
        <p:nvSpPr>
          <p:cNvPr id="58" name="Text Box 5"/>
          <p:cNvSpPr txBox="1">
            <a:spLocks noChangeArrowheads="1"/>
          </p:cNvSpPr>
          <p:nvPr/>
        </p:nvSpPr>
        <p:spPr bwMode="auto">
          <a:xfrm>
            <a:off x="2859565" y="5191161"/>
            <a:ext cx="1409700" cy="402662"/>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くらし支援担当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59" name="AutoShape 4"/>
          <p:cNvSpPr>
            <a:spLocks noChangeArrowheads="1"/>
          </p:cNvSpPr>
          <p:nvPr/>
        </p:nvSpPr>
        <p:spPr bwMode="auto">
          <a:xfrm>
            <a:off x="2929730" y="5399779"/>
            <a:ext cx="1200150" cy="323061"/>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0" name="Text Box 3"/>
          <p:cNvSpPr txBox="1">
            <a:spLocks noChangeArrowheads="1"/>
          </p:cNvSpPr>
          <p:nvPr/>
        </p:nvSpPr>
        <p:spPr bwMode="auto">
          <a:xfrm>
            <a:off x="6308724" y="5882589"/>
            <a:ext cx="1371599" cy="254002"/>
          </a:xfrm>
          <a:prstGeom prst="rect">
            <a:avLst/>
          </a:prstGeom>
          <a:solidFill>
            <a:srgbClr val="E2EF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生活保護担当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61" name="AutoShape 2"/>
          <p:cNvSpPr>
            <a:spLocks noChangeArrowheads="1"/>
          </p:cNvSpPr>
          <p:nvPr/>
        </p:nvSpPr>
        <p:spPr bwMode="auto">
          <a:xfrm>
            <a:off x="2939331" y="5902711"/>
            <a:ext cx="1200150" cy="32385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2" name="AutoShape 1"/>
          <p:cNvSpPr>
            <a:spLocks noChangeArrowheads="1"/>
          </p:cNvSpPr>
          <p:nvPr/>
        </p:nvSpPr>
        <p:spPr bwMode="auto">
          <a:xfrm>
            <a:off x="990600" y="5386910"/>
            <a:ext cx="1289796" cy="283869"/>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生活支援課長</a:t>
            </a:r>
            <a:endParaRPr kumimoji="0" lang="ja-JP" altLang="ja-JP" sz="1400" b="0" i="0" u="none" strike="noStrike" cap="none" normalizeH="0" baseline="0" dirty="0" smtClean="0">
              <a:ln>
                <a:noFill/>
              </a:ln>
              <a:solidFill>
                <a:schemeClr val="tx1"/>
              </a:solidFill>
              <a:effectLst/>
            </a:endParaRPr>
          </a:p>
        </p:txBody>
      </p:sp>
      <p:sp>
        <p:nvSpPr>
          <p:cNvPr id="63" name="Rectangle 5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4" name="Rectangle 93"/>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cxnSp>
        <p:nvCxnSpPr>
          <p:cNvPr id="65" name="直線コネクタ 64"/>
          <p:cNvCxnSpPr/>
          <p:nvPr/>
        </p:nvCxnSpPr>
        <p:spPr>
          <a:xfrm>
            <a:off x="3059113" y="2822269"/>
            <a:ext cx="2185096" cy="2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059113" y="2345763"/>
            <a:ext cx="2185096" cy="31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utoShape 45"/>
          <p:cNvSpPr>
            <a:spLocks noChangeArrowheads="1"/>
          </p:cNvSpPr>
          <p:nvPr/>
        </p:nvSpPr>
        <p:spPr bwMode="auto">
          <a:xfrm>
            <a:off x="3184525" y="2142123"/>
            <a:ext cx="1704975" cy="406400"/>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係長＜保健師＞</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2" name="AutoShape 51"/>
          <p:cNvSpPr>
            <a:spLocks noChangeArrowheads="1"/>
          </p:cNvSpPr>
          <p:nvPr/>
        </p:nvSpPr>
        <p:spPr bwMode="auto">
          <a:xfrm>
            <a:off x="3190875" y="2708276"/>
            <a:ext cx="1704974" cy="294624"/>
          </a:xfrm>
          <a:prstGeom prst="roundRect">
            <a:avLst>
              <a:gd name="adj" fmla="val 16667"/>
            </a:avLst>
          </a:prstGeom>
          <a:solidFill>
            <a:srgbClr val="FFFFFF"/>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smtClean="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係長＜保健師＞</a:t>
            </a:r>
            <a:endParaRPr kumimoji="0" lang="ja-JP" altLang="ja-JP"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8" name="Text Box 13"/>
          <p:cNvSpPr txBox="1">
            <a:spLocks noChangeArrowheads="1"/>
          </p:cNvSpPr>
          <p:nvPr/>
        </p:nvSpPr>
        <p:spPr bwMode="auto">
          <a:xfrm>
            <a:off x="5344215" y="2708275"/>
            <a:ext cx="1530350" cy="31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※人数は区によって異なる</a:t>
            </a:r>
            <a:endParaRPr kumimoji="0" lang="ja-JP" altLang="ja-JP" sz="1000" b="0" i="0" u="none" strike="noStrike" cap="none" normalizeH="0" baseline="0" dirty="0" smtClean="0">
              <a:ln>
                <a:noFill/>
              </a:ln>
              <a:solidFill>
                <a:schemeClr val="tx1"/>
              </a:solidFill>
              <a:effectLst/>
              <a:latin typeface="Arial" panose="020B0604020202020204" pitchFamily="34" charset="0"/>
            </a:endParaRPr>
          </a:p>
        </p:txBody>
      </p:sp>
      <p:sp>
        <p:nvSpPr>
          <p:cNvPr id="69" name="コンテンツ プレースホルダー 2"/>
          <p:cNvSpPr txBox="1">
            <a:spLocks/>
          </p:cNvSpPr>
          <p:nvPr/>
        </p:nvSpPr>
        <p:spPr>
          <a:xfrm>
            <a:off x="416168" y="300971"/>
            <a:ext cx="11375498" cy="60121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ja-JP" sz="3200" b="1" dirty="0" smtClean="0">
                <a:solidFill>
                  <a:schemeClr val="bg1"/>
                </a:solidFill>
              </a:rPr>
              <a:t>こども家庭支援室の組織体制</a:t>
            </a:r>
            <a:r>
              <a:rPr lang="ja-JP" altLang="en-US" sz="3200" b="1" dirty="0" smtClean="0">
                <a:solidFill>
                  <a:schemeClr val="bg1"/>
                </a:solidFill>
              </a:rPr>
              <a:t>イメージ図</a:t>
            </a:r>
            <a:r>
              <a:rPr lang="ja-JP" altLang="ja-JP" sz="3200" b="1" dirty="0" smtClean="0">
                <a:solidFill>
                  <a:schemeClr val="bg1"/>
                </a:solidFill>
              </a:rPr>
              <a:t>（区こども家庭支援室）</a:t>
            </a:r>
            <a:endParaRPr lang="ja-JP" altLang="ja-JP" sz="3200" dirty="0" smtClean="0">
              <a:solidFill>
                <a:schemeClr val="bg1"/>
              </a:solidFill>
            </a:endParaRPr>
          </a:p>
        </p:txBody>
      </p:sp>
      <p:sp>
        <p:nvSpPr>
          <p:cNvPr id="2" name="テキスト ボックス 1"/>
          <p:cNvSpPr txBox="1"/>
          <p:nvPr/>
        </p:nvSpPr>
        <p:spPr>
          <a:xfrm>
            <a:off x="3863851" y="1028386"/>
            <a:ext cx="1140589" cy="307777"/>
          </a:xfrm>
          <a:prstGeom prst="rect">
            <a:avLst/>
          </a:prstGeom>
          <a:solidFill>
            <a:schemeClr val="accent2">
              <a:lumMod val="20000"/>
              <a:lumOff val="80000"/>
            </a:schemeClr>
          </a:solidFill>
          <a:ln>
            <a:solidFill>
              <a:srgbClr val="000000"/>
            </a:solidFill>
          </a:ln>
        </p:spPr>
        <p:txBody>
          <a:bodyPr wrap="square" rtlCol="0">
            <a:spAutoFit/>
          </a:bodyPr>
          <a:lstStyle/>
          <a:p>
            <a:r>
              <a:rPr kumimoji="1" lang="ja-JP" altLang="en-US" sz="1400" dirty="0" smtClean="0"/>
              <a:t>センター長</a:t>
            </a:r>
            <a:endParaRPr kumimoji="1" lang="ja-JP" altLang="en-US" sz="1400" dirty="0"/>
          </a:p>
        </p:txBody>
      </p:sp>
      <p:sp>
        <p:nvSpPr>
          <p:cNvPr id="66" name="テキスト ボックス 65"/>
          <p:cNvSpPr txBox="1"/>
          <p:nvPr/>
        </p:nvSpPr>
        <p:spPr>
          <a:xfrm>
            <a:off x="4574793" y="1728545"/>
            <a:ext cx="1140589" cy="307777"/>
          </a:xfrm>
          <a:prstGeom prst="rect">
            <a:avLst/>
          </a:prstGeom>
          <a:solidFill>
            <a:schemeClr val="accent2">
              <a:lumMod val="20000"/>
              <a:lumOff val="80000"/>
            </a:schemeClr>
          </a:solidFill>
          <a:ln>
            <a:solidFill>
              <a:srgbClr val="000000"/>
            </a:solidFill>
          </a:ln>
        </p:spPr>
        <p:txBody>
          <a:bodyPr wrap="square" rtlCol="0">
            <a:spAutoFit/>
          </a:bodyPr>
          <a:lstStyle/>
          <a:p>
            <a:r>
              <a:rPr lang="ja-JP" altLang="en-US" sz="1400" dirty="0"/>
              <a:t>統括支援員</a:t>
            </a:r>
            <a:endParaRPr kumimoji="1" lang="ja-JP" altLang="en-US" sz="1400" dirty="0"/>
          </a:p>
        </p:txBody>
      </p:sp>
      <p:sp>
        <p:nvSpPr>
          <p:cNvPr id="70" name="テキスト ボックス 69"/>
          <p:cNvSpPr txBox="1"/>
          <p:nvPr/>
        </p:nvSpPr>
        <p:spPr>
          <a:xfrm>
            <a:off x="6573499" y="2197407"/>
            <a:ext cx="1619121" cy="307777"/>
          </a:xfrm>
          <a:prstGeom prst="rect">
            <a:avLst/>
          </a:prstGeom>
          <a:solidFill>
            <a:schemeClr val="accent2">
              <a:lumMod val="20000"/>
              <a:lumOff val="80000"/>
            </a:schemeClr>
          </a:solidFill>
          <a:ln>
            <a:solidFill>
              <a:srgbClr val="000000"/>
            </a:solidFill>
          </a:ln>
        </p:spPr>
        <p:txBody>
          <a:bodyPr wrap="square" rtlCol="0">
            <a:spAutoFit/>
          </a:bodyPr>
          <a:lstStyle/>
          <a:p>
            <a:r>
              <a:rPr kumimoji="1" lang="ja-JP" altLang="en-US" sz="1400" dirty="0" smtClean="0"/>
              <a:t>こども家庭支援員</a:t>
            </a:r>
            <a:endParaRPr kumimoji="1" lang="ja-JP" altLang="en-US" sz="1400" dirty="0"/>
          </a:p>
        </p:txBody>
      </p:sp>
      <p:sp>
        <p:nvSpPr>
          <p:cNvPr id="71" name="テキスト ボックス 70"/>
          <p:cNvSpPr txBox="1"/>
          <p:nvPr/>
        </p:nvSpPr>
        <p:spPr>
          <a:xfrm>
            <a:off x="6573499" y="2547178"/>
            <a:ext cx="1619484" cy="307777"/>
          </a:xfrm>
          <a:prstGeom prst="rect">
            <a:avLst/>
          </a:prstGeom>
          <a:solidFill>
            <a:schemeClr val="accent2">
              <a:lumMod val="20000"/>
              <a:lumOff val="80000"/>
            </a:schemeClr>
          </a:solidFill>
          <a:ln>
            <a:solidFill>
              <a:srgbClr val="000000"/>
            </a:solidFill>
          </a:ln>
        </p:spPr>
        <p:txBody>
          <a:bodyPr wrap="square" rtlCol="0">
            <a:spAutoFit/>
          </a:bodyPr>
          <a:lstStyle/>
          <a:p>
            <a:r>
              <a:rPr lang="ja-JP" altLang="en-US" sz="1400" dirty="0" smtClean="0"/>
              <a:t>虐待対応専門員</a:t>
            </a:r>
            <a:endParaRPr kumimoji="1" lang="ja-JP" altLang="en-US" sz="1400" dirty="0"/>
          </a:p>
        </p:txBody>
      </p:sp>
      <p:sp>
        <p:nvSpPr>
          <p:cNvPr id="75" name="テキスト ボックス 74"/>
          <p:cNvSpPr txBox="1"/>
          <p:nvPr/>
        </p:nvSpPr>
        <p:spPr>
          <a:xfrm>
            <a:off x="6840671" y="3306314"/>
            <a:ext cx="1619484" cy="307777"/>
          </a:xfrm>
          <a:prstGeom prst="rect">
            <a:avLst/>
          </a:prstGeom>
          <a:solidFill>
            <a:schemeClr val="accent2">
              <a:lumMod val="20000"/>
              <a:lumOff val="80000"/>
            </a:schemeClr>
          </a:solidFill>
          <a:ln>
            <a:solidFill>
              <a:srgbClr val="000000"/>
            </a:solidFill>
          </a:ln>
        </p:spPr>
        <p:txBody>
          <a:bodyPr wrap="square" rtlCol="0">
            <a:spAutoFit/>
          </a:bodyPr>
          <a:lstStyle/>
          <a:p>
            <a:r>
              <a:rPr lang="ja-JP" altLang="en-US" sz="1400" dirty="0" smtClean="0"/>
              <a:t>虐待対応専門員</a:t>
            </a:r>
            <a:endParaRPr kumimoji="1" lang="ja-JP" altLang="en-US" sz="1400" dirty="0"/>
          </a:p>
        </p:txBody>
      </p:sp>
      <p:sp>
        <p:nvSpPr>
          <p:cNvPr id="76" name="テキスト ボックス 75"/>
          <p:cNvSpPr txBox="1"/>
          <p:nvPr/>
        </p:nvSpPr>
        <p:spPr>
          <a:xfrm>
            <a:off x="3334278" y="3699837"/>
            <a:ext cx="1619121" cy="307777"/>
          </a:xfrm>
          <a:prstGeom prst="rect">
            <a:avLst/>
          </a:prstGeom>
          <a:solidFill>
            <a:schemeClr val="accent2">
              <a:lumMod val="20000"/>
              <a:lumOff val="80000"/>
            </a:schemeClr>
          </a:solidFill>
          <a:ln>
            <a:solidFill>
              <a:srgbClr val="000000"/>
            </a:solidFill>
          </a:ln>
        </p:spPr>
        <p:txBody>
          <a:bodyPr wrap="square" rtlCol="0">
            <a:spAutoFit/>
          </a:bodyPr>
          <a:lstStyle/>
          <a:p>
            <a:r>
              <a:rPr kumimoji="1" lang="ja-JP" altLang="en-US" sz="1400" dirty="0" smtClean="0"/>
              <a:t>こども家庭支援員</a:t>
            </a:r>
            <a:endParaRPr kumimoji="1" lang="ja-JP" altLang="en-US" sz="1400" dirty="0"/>
          </a:p>
        </p:txBody>
      </p:sp>
      <p:cxnSp>
        <p:nvCxnSpPr>
          <p:cNvPr id="16" name="直線コネクタ 15"/>
          <p:cNvCxnSpPr/>
          <p:nvPr/>
        </p:nvCxnSpPr>
        <p:spPr>
          <a:xfrm>
            <a:off x="1994073" y="3431610"/>
            <a:ext cx="3533" cy="1471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 Box 9"/>
          <p:cNvSpPr txBox="1">
            <a:spLocks noChangeArrowheads="1"/>
          </p:cNvSpPr>
          <p:nvPr/>
        </p:nvSpPr>
        <p:spPr bwMode="auto">
          <a:xfrm>
            <a:off x="3078834" y="3152622"/>
            <a:ext cx="1827127" cy="263220"/>
          </a:xfrm>
          <a:prstGeom prst="rect">
            <a:avLst/>
          </a:prstGeom>
          <a:noFill/>
          <a:ln>
            <a:noFill/>
          </a:ln>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こども</a:t>
            </a:r>
            <a:r>
              <a:rPr kumimoji="0" lang="ja-JP" altLang="en-US"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家庭支援</a:t>
            </a:r>
            <a:r>
              <a:rPr kumimoji="0" lang="ja-JP" altLang="ja-JP" sz="1400" b="1" i="0" u="none" strike="noStrike" cap="none" normalizeH="0" baseline="0" dirty="0" smtClean="0">
                <a:ln>
                  <a:noFill/>
                </a:ln>
                <a:solidFill>
                  <a:srgbClr val="FF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担当</a:t>
            </a:r>
            <a:endParaRPr kumimoji="0" lang="ja-JP" altLang="ja-JP" sz="1400" b="0" i="0" u="none" strike="noStrike" cap="none" normalizeH="0" baseline="0" dirty="0" smtClean="0">
              <a:ln>
                <a:noFill/>
              </a:ln>
              <a:solidFill>
                <a:schemeClr val="tx1"/>
              </a:solidFill>
              <a:effectLst/>
              <a:latin typeface="Arial" panose="020B0604020202020204" pitchFamily="34" charset="0"/>
            </a:endParaRPr>
          </a:p>
        </p:txBody>
      </p:sp>
      <p:sp>
        <p:nvSpPr>
          <p:cNvPr id="81" name="テキスト ボックス 80"/>
          <p:cNvSpPr txBox="1"/>
          <p:nvPr/>
        </p:nvSpPr>
        <p:spPr>
          <a:xfrm>
            <a:off x="3481790" y="2379221"/>
            <a:ext cx="1619121" cy="307777"/>
          </a:xfrm>
          <a:prstGeom prst="rect">
            <a:avLst/>
          </a:prstGeom>
          <a:solidFill>
            <a:schemeClr val="accent2">
              <a:lumMod val="20000"/>
              <a:lumOff val="80000"/>
            </a:schemeClr>
          </a:solidFill>
          <a:ln>
            <a:solidFill>
              <a:srgbClr val="000000"/>
            </a:solidFill>
          </a:ln>
        </p:spPr>
        <p:txBody>
          <a:bodyPr wrap="square" rtlCol="0">
            <a:spAutoFit/>
          </a:bodyPr>
          <a:lstStyle/>
          <a:p>
            <a:r>
              <a:rPr kumimoji="1" lang="ja-JP" altLang="en-US" sz="1400" dirty="0" smtClean="0"/>
              <a:t>こども家庭支援員</a:t>
            </a:r>
            <a:endParaRPr kumimoji="1" lang="ja-JP" altLang="en-US" sz="1400" dirty="0"/>
          </a:p>
        </p:txBody>
      </p:sp>
      <p:cxnSp>
        <p:nvCxnSpPr>
          <p:cNvPr id="82" name="直線コネクタ 81"/>
          <p:cNvCxnSpPr/>
          <p:nvPr/>
        </p:nvCxnSpPr>
        <p:spPr>
          <a:xfrm>
            <a:off x="3687542" y="4566783"/>
            <a:ext cx="0" cy="3864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6556532" y="4472188"/>
            <a:ext cx="983751" cy="310267"/>
          </a:xfrm>
          <a:prstGeom prst="rect">
            <a:avLst/>
          </a:prstGeom>
          <a:solidFill>
            <a:schemeClr val="accent2">
              <a:lumMod val="20000"/>
              <a:lumOff val="80000"/>
            </a:schemeClr>
          </a:solidFill>
          <a:ln>
            <a:solidFill>
              <a:srgbClr val="000000"/>
            </a:solidFill>
          </a:ln>
        </p:spPr>
        <p:txBody>
          <a:bodyPr wrap="square" rtlCol="0">
            <a:spAutoFit/>
          </a:bodyPr>
          <a:lstStyle/>
          <a:p>
            <a:r>
              <a:rPr kumimoji="1" lang="en-US" altLang="ja-JP" sz="1400" dirty="0" smtClean="0"/>
              <a:t>DV</a:t>
            </a:r>
            <a:r>
              <a:rPr kumimoji="1" lang="ja-JP" altLang="en-US" sz="1400" dirty="0" smtClean="0"/>
              <a:t>の相談</a:t>
            </a:r>
            <a:endParaRPr kumimoji="1" lang="ja-JP" altLang="en-US" sz="1400" dirty="0"/>
          </a:p>
        </p:txBody>
      </p:sp>
      <p:cxnSp>
        <p:nvCxnSpPr>
          <p:cNvPr id="86" name="直線コネクタ 85"/>
          <p:cNvCxnSpPr/>
          <p:nvPr/>
        </p:nvCxnSpPr>
        <p:spPr>
          <a:xfrm flipH="1">
            <a:off x="3050258" y="2142123"/>
            <a:ext cx="14288" cy="151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8586788" y="3264294"/>
            <a:ext cx="1055654" cy="15154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1" name="AutoShape 48"/>
          <p:cNvSpPr>
            <a:spLocks noChangeArrowheads="1"/>
          </p:cNvSpPr>
          <p:nvPr/>
        </p:nvSpPr>
        <p:spPr bwMode="auto">
          <a:xfrm>
            <a:off x="5826868" y="1025323"/>
            <a:ext cx="3859235" cy="332521"/>
          </a:xfrm>
          <a:prstGeom prst="roundRect">
            <a:avLst>
              <a:gd name="adj" fmla="val 16667"/>
            </a:avLst>
          </a:prstGeom>
          <a:solidFill>
            <a:schemeClr val="accent2">
              <a:lumMod val="20000"/>
              <a:lumOff val="80000"/>
            </a:schemeClr>
          </a:solidFill>
          <a:ln w="6350">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200" b="0" i="0" u="none" strike="noStrike" cap="none" normalizeH="0" baseline="0" dirty="0" smtClean="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区こども家庭支援室長</a:t>
            </a:r>
            <a:r>
              <a:rPr kumimoji="0" lang="ja-JP" altLang="en-US" sz="1200" b="0" i="0" u="none" strike="noStrike" cap="none" normalizeH="0" baseline="0" dirty="0" smtClean="0">
                <a:ln>
                  <a:noFill/>
                </a:ln>
                <a:solidFill>
                  <a:schemeClr val="tx1"/>
                </a:solidFill>
                <a:effectLst/>
                <a:latin typeface="HGPｺﾞｼｯｸE" panose="020B0900000000000000" pitchFamily="50" charset="-128"/>
                <a:ea typeface="HGPｺﾞｼｯｸE" panose="020B0900000000000000" pitchFamily="50" charset="-128"/>
                <a:cs typeface="Times New Roman" panose="02020603050405020304" pitchFamily="18" charset="0"/>
              </a:rPr>
              <a:t>＝（国）こども家庭センター</a:t>
            </a:r>
            <a:endParaRPr kumimoji="0" lang="ja-JP" altLang="ja-JP"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06114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9806" y="1180586"/>
            <a:ext cx="11972193" cy="5356692"/>
          </a:xfrm>
        </p:spPr>
        <p:txBody>
          <a:bodyPr>
            <a:noAutofit/>
          </a:bodyPr>
          <a:lstStyle/>
          <a:p>
            <a:pPr marL="0" indent="0">
              <a:buNone/>
            </a:pPr>
            <a:r>
              <a:rPr lang="ja-JP" altLang="en-US" sz="2000" b="1" dirty="0" smtClean="0">
                <a:solidFill>
                  <a:srgbClr val="FF0000"/>
                </a:solidFill>
                <a:latin typeface="游ゴシック" panose="020B0400000000000000" pitchFamily="50" charset="-128"/>
              </a:rPr>
              <a:t>児童</a:t>
            </a:r>
            <a:r>
              <a:rPr lang="ja-JP" altLang="en-US" sz="2000" b="1" dirty="0">
                <a:solidFill>
                  <a:srgbClr val="FF0000"/>
                </a:solidFill>
                <a:latin typeface="游ゴシック" panose="020B0400000000000000" pitchFamily="50" charset="-128"/>
              </a:rPr>
              <a:t>委員</a:t>
            </a:r>
            <a:r>
              <a:rPr lang="ja-JP" altLang="en-US" sz="2000" dirty="0">
                <a:latin typeface="游ゴシック" panose="020B0400000000000000" pitchFamily="50" charset="-128"/>
              </a:rPr>
              <a:t>は、</a:t>
            </a:r>
            <a:r>
              <a:rPr lang="ja-JP" altLang="en-US" sz="2000" dirty="0">
                <a:solidFill>
                  <a:srgbClr val="000000"/>
                </a:solidFill>
                <a:latin typeface="游ゴシック" panose="020B0400000000000000" pitchFamily="50" charset="-128"/>
              </a:rPr>
              <a:t>次に掲げる職務を行う。</a:t>
            </a:r>
          </a:p>
          <a:p>
            <a:pPr marL="0" indent="0">
              <a:buNone/>
            </a:pPr>
            <a:r>
              <a:rPr lang="ja-JP" altLang="en-US" sz="2000" dirty="0" smtClean="0">
                <a:solidFill>
                  <a:srgbClr val="000000"/>
                </a:solidFill>
                <a:latin typeface="游ゴシック" panose="020B0400000000000000" pitchFamily="50" charset="-128"/>
              </a:rPr>
              <a:t> 一　児童</a:t>
            </a:r>
            <a:r>
              <a:rPr lang="ja-JP" altLang="en-US" sz="2000" dirty="0">
                <a:solidFill>
                  <a:srgbClr val="000000"/>
                </a:solidFill>
                <a:latin typeface="游ゴシック" panose="020B0400000000000000" pitchFamily="50" charset="-128"/>
              </a:rPr>
              <a:t>及び妊産婦につき、その</a:t>
            </a:r>
            <a:r>
              <a:rPr lang="ja-JP" altLang="en-US" sz="2000" b="1" dirty="0">
                <a:solidFill>
                  <a:srgbClr val="000000"/>
                </a:solidFill>
                <a:latin typeface="游ゴシック" panose="020B0400000000000000" pitchFamily="50" charset="-128"/>
              </a:rPr>
              <a:t>生活及び取り巻く環境の状況を適切に</a:t>
            </a:r>
            <a:r>
              <a:rPr lang="ja-JP" altLang="en-US" sz="2000" b="1" dirty="0" smtClean="0">
                <a:solidFill>
                  <a:srgbClr val="000000"/>
                </a:solidFill>
                <a:latin typeface="游ゴシック" panose="020B0400000000000000" pitchFamily="50" charset="-128"/>
              </a:rPr>
              <a:t>把握</a:t>
            </a:r>
            <a:r>
              <a:rPr lang="ja-JP" altLang="en-US" sz="2000" dirty="0" smtClean="0">
                <a:solidFill>
                  <a:srgbClr val="000000"/>
                </a:solidFill>
                <a:latin typeface="游ゴシック" panose="020B0400000000000000" pitchFamily="50" charset="-128"/>
              </a:rPr>
              <a:t>して</a:t>
            </a:r>
            <a:r>
              <a:rPr lang="ja-JP" altLang="en-US" sz="2000" dirty="0">
                <a:solidFill>
                  <a:srgbClr val="000000"/>
                </a:solidFill>
                <a:latin typeface="游ゴシック" panose="020B0400000000000000" pitchFamily="50" charset="-128"/>
              </a:rPr>
              <a:t>おく</a:t>
            </a:r>
          </a:p>
          <a:p>
            <a:pPr marL="0" indent="0">
              <a:buNone/>
            </a:pPr>
            <a:r>
              <a:rPr lang="ja-JP" altLang="en-US" sz="2000" dirty="0" smtClean="0">
                <a:solidFill>
                  <a:srgbClr val="000000"/>
                </a:solidFill>
                <a:latin typeface="游ゴシック" panose="020B0400000000000000" pitchFamily="50" charset="-128"/>
              </a:rPr>
              <a:t> 二　児童</a:t>
            </a:r>
            <a:r>
              <a:rPr lang="ja-JP" altLang="en-US" sz="2000" dirty="0">
                <a:solidFill>
                  <a:srgbClr val="000000"/>
                </a:solidFill>
                <a:latin typeface="游ゴシック" panose="020B0400000000000000" pitchFamily="50" charset="-128"/>
              </a:rPr>
              <a:t>及び妊産婦につき、その保護、保健その他福祉に関し、サービス</a:t>
            </a:r>
            <a:r>
              <a:rPr lang="ja-JP" altLang="en-US" sz="2000" dirty="0" smtClean="0">
                <a:solidFill>
                  <a:srgbClr val="000000"/>
                </a:solidFill>
                <a:latin typeface="游ゴシック" panose="020B0400000000000000" pitchFamily="50" charset="-128"/>
              </a:rPr>
              <a:t>を適切に</a:t>
            </a:r>
            <a:endParaRPr lang="en-US" altLang="ja-JP" sz="2000" dirty="0" smtClean="0">
              <a:solidFill>
                <a:srgbClr val="000000"/>
              </a:solidFill>
              <a:latin typeface="游ゴシック" panose="020B0400000000000000" pitchFamily="50" charset="-128"/>
            </a:endParaRPr>
          </a:p>
          <a:p>
            <a:pPr marL="0" indent="0">
              <a:buNone/>
            </a:pPr>
            <a:r>
              <a:rPr lang="ja-JP" altLang="en-US" sz="2000" dirty="0">
                <a:solidFill>
                  <a:srgbClr val="000000"/>
                </a:solidFill>
                <a:latin typeface="游ゴシック" panose="020B0400000000000000" pitchFamily="50" charset="-128"/>
              </a:rPr>
              <a:t>　</a:t>
            </a:r>
            <a:r>
              <a:rPr lang="ja-JP" altLang="en-US" sz="2000" dirty="0" smtClean="0">
                <a:solidFill>
                  <a:srgbClr val="000000"/>
                </a:solidFill>
                <a:latin typeface="游ゴシック" panose="020B0400000000000000" pitchFamily="50" charset="-128"/>
              </a:rPr>
              <a:t>　 利用する</a:t>
            </a:r>
            <a:r>
              <a:rPr lang="ja-JP" altLang="en-US" sz="2000" dirty="0">
                <a:solidFill>
                  <a:srgbClr val="000000"/>
                </a:solidFill>
                <a:latin typeface="游ゴシック" panose="020B0400000000000000" pitchFamily="50" charset="-128"/>
              </a:rPr>
              <a:t>ために</a:t>
            </a:r>
            <a:r>
              <a:rPr lang="ja-JP" altLang="en-US" sz="2000" b="1" dirty="0">
                <a:solidFill>
                  <a:srgbClr val="000000"/>
                </a:solidFill>
                <a:latin typeface="游ゴシック" panose="020B0400000000000000" pitchFamily="50" charset="-128"/>
              </a:rPr>
              <a:t>必要な情報の提供その他の援助及び指導</a:t>
            </a:r>
            <a:r>
              <a:rPr lang="ja-JP" altLang="en-US" sz="2000" dirty="0">
                <a:solidFill>
                  <a:srgbClr val="000000"/>
                </a:solidFill>
                <a:latin typeface="游ゴシック" panose="020B0400000000000000" pitchFamily="50" charset="-128"/>
              </a:rPr>
              <a:t>を行う</a:t>
            </a:r>
          </a:p>
          <a:p>
            <a:pPr marL="0" indent="0">
              <a:buNone/>
            </a:pPr>
            <a:r>
              <a:rPr lang="ja-JP" altLang="en-US" sz="2000" dirty="0" smtClean="0">
                <a:solidFill>
                  <a:srgbClr val="000000"/>
                </a:solidFill>
                <a:latin typeface="游ゴシック" panose="020B0400000000000000" pitchFamily="50" charset="-128"/>
              </a:rPr>
              <a:t> 三　児童</a:t>
            </a:r>
            <a:r>
              <a:rPr lang="ja-JP" altLang="en-US" sz="2000" dirty="0">
                <a:solidFill>
                  <a:srgbClr val="000000"/>
                </a:solidFill>
                <a:latin typeface="游ゴシック" panose="020B0400000000000000" pitchFamily="50" charset="-128"/>
              </a:rPr>
              <a:t>及び妊産婦に係る</a:t>
            </a:r>
            <a:r>
              <a:rPr lang="ja-JP" altLang="en-US" sz="2000" b="1" dirty="0">
                <a:solidFill>
                  <a:srgbClr val="000000"/>
                </a:solidFill>
                <a:latin typeface="游ゴシック" panose="020B0400000000000000" pitchFamily="50" charset="-128"/>
              </a:rPr>
              <a:t>社会福祉を目的とする事業を経営する者又は</a:t>
            </a:r>
            <a:r>
              <a:rPr lang="ja-JP" altLang="en-US" sz="2000" b="1" dirty="0" smtClean="0">
                <a:solidFill>
                  <a:srgbClr val="000000"/>
                </a:solidFill>
                <a:latin typeface="游ゴシック" panose="020B0400000000000000" pitchFamily="50" charset="-128"/>
              </a:rPr>
              <a:t>児童の</a:t>
            </a:r>
            <a:r>
              <a:rPr lang="ja-JP" altLang="en-US" sz="2000" b="1" dirty="0">
                <a:solidFill>
                  <a:srgbClr val="000000"/>
                </a:solidFill>
                <a:latin typeface="游ゴシック" panose="020B0400000000000000" pitchFamily="50" charset="-128"/>
              </a:rPr>
              <a:t>健</a:t>
            </a:r>
            <a:r>
              <a:rPr lang="ja-JP" altLang="en-US" sz="2000" b="1" dirty="0" smtClean="0">
                <a:solidFill>
                  <a:srgbClr val="000000"/>
                </a:solidFill>
                <a:latin typeface="游ゴシック" panose="020B0400000000000000" pitchFamily="50" charset="-128"/>
              </a:rPr>
              <a:t>や</a:t>
            </a:r>
            <a:endParaRPr lang="en-US" altLang="ja-JP" sz="2000" b="1" dirty="0" smtClean="0">
              <a:solidFill>
                <a:srgbClr val="000000"/>
              </a:solidFill>
              <a:latin typeface="游ゴシック" panose="020B0400000000000000" pitchFamily="50" charset="-128"/>
            </a:endParaRPr>
          </a:p>
          <a:p>
            <a:pPr marL="0" indent="0">
              <a:buNone/>
            </a:pPr>
            <a:r>
              <a:rPr lang="ja-JP" altLang="en-US" sz="2000" b="1" dirty="0">
                <a:solidFill>
                  <a:srgbClr val="000000"/>
                </a:solidFill>
                <a:latin typeface="游ゴシック" panose="020B0400000000000000" pitchFamily="50" charset="-128"/>
              </a:rPr>
              <a:t>　</a:t>
            </a:r>
            <a:r>
              <a:rPr lang="ja-JP" altLang="en-US" sz="2000" b="1" dirty="0" smtClean="0">
                <a:solidFill>
                  <a:srgbClr val="000000"/>
                </a:solidFill>
                <a:latin typeface="游ゴシック" panose="020B0400000000000000" pitchFamily="50" charset="-128"/>
              </a:rPr>
              <a:t>　 </a:t>
            </a:r>
            <a:r>
              <a:rPr lang="ja-JP" altLang="en-US" sz="2000" b="1" dirty="0" err="1" smtClean="0">
                <a:solidFill>
                  <a:srgbClr val="000000"/>
                </a:solidFill>
                <a:latin typeface="游ゴシック" panose="020B0400000000000000" pitchFamily="50" charset="-128"/>
              </a:rPr>
              <a:t>かな</a:t>
            </a:r>
            <a:r>
              <a:rPr lang="ja-JP" altLang="en-US" sz="2000" b="1" dirty="0" smtClean="0">
                <a:solidFill>
                  <a:srgbClr val="000000"/>
                </a:solidFill>
                <a:latin typeface="游ゴシック" panose="020B0400000000000000" pitchFamily="50" charset="-128"/>
              </a:rPr>
              <a:t>育成</a:t>
            </a:r>
            <a:r>
              <a:rPr lang="ja-JP" altLang="en-US" sz="2000" b="1" dirty="0">
                <a:solidFill>
                  <a:srgbClr val="000000"/>
                </a:solidFill>
                <a:latin typeface="游ゴシック" panose="020B0400000000000000" pitchFamily="50" charset="-128"/>
              </a:rPr>
              <a:t>に関する活動を行う者と密接に連携</a:t>
            </a:r>
            <a:r>
              <a:rPr lang="ja-JP" altLang="en-US" sz="2000" dirty="0">
                <a:solidFill>
                  <a:srgbClr val="000000"/>
                </a:solidFill>
                <a:latin typeface="游ゴシック" panose="020B0400000000000000" pitchFamily="50" charset="-128"/>
              </a:rPr>
              <a:t>し、その事業又は</a:t>
            </a:r>
            <a:r>
              <a:rPr lang="ja-JP" altLang="en-US" sz="2000" dirty="0" smtClean="0">
                <a:solidFill>
                  <a:srgbClr val="000000"/>
                </a:solidFill>
                <a:latin typeface="游ゴシック" panose="020B0400000000000000" pitchFamily="50" charset="-128"/>
              </a:rPr>
              <a:t>活動</a:t>
            </a:r>
            <a:r>
              <a:rPr lang="ja-JP" altLang="en-US" sz="2000" dirty="0">
                <a:solidFill>
                  <a:srgbClr val="000000"/>
                </a:solidFill>
                <a:latin typeface="游ゴシック" panose="020B0400000000000000" pitchFamily="50" charset="-128"/>
              </a:rPr>
              <a:t>を支援する</a:t>
            </a:r>
          </a:p>
          <a:p>
            <a:pPr marL="0" indent="0">
              <a:buNone/>
            </a:pPr>
            <a:r>
              <a:rPr lang="ja-JP" altLang="en-US" sz="2000" dirty="0" smtClean="0">
                <a:solidFill>
                  <a:srgbClr val="000000"/>
                </a:solidFill>
                <a:latin typeface="游ゴシック" panose="020B0400000000000000" pitchFamily="50" charset="-128"/>
              </a:rPr>
              <a:t> 四　</a:t>
            </a:r>
            <a:r>
              <a:rPr lang="ja-JP" altLang="en-US" sz="2000" b="1" dirty="0" smtClean="0">
                <a:solidFill>
                  <a:srgbClr val="000000"/>
                </a:solidFill>
                <a:latin typeface="游ゴシック" panose="020B0400000000000000" pitchFamily="50" charset="-128"/>
              </a:rPr>
              <a:t>児童</a:t>
            </a:r>
            <a:r>
              <a:rPr lang="ja-JP" altLang="en-US" sz="2000" b="1" dirty="0">
                <a:solidFill>
                  <a:srgbClr val="000000"/>
                </a:solidFill>
                <a:latin typeface="游ゴシック" panose="020B0400000000000000" pitchFamily="50" charset="-128"/>
              </a:rPr>
              <a:t>福祉司又は福祉事務所の社会福祉主事の行う職務に協力</a:t>
            </a:r>
            <a:r>
              <a:rPr lang="ja-JP" altLang="en-US" sz="2000" dirty="0">
                <a:solidFill>
                  <a:srgbClr val="000000"/>
                </a:solidFill>
                <a:latin typeface="游ゴシック" panose="020B0400000000000000" pitchFamily="50" charset="-128"/>
              </a:rPr>
              <a:t>する</a:t>
            </a:r>
          </a:p>
          <a:p>
            <a:pPr marL="0" indent="0">
              <a:buNone/>
            </a:pPr>
            <a:r>
              <a:rPr lang="ja-JP" altLang="en-US" sz="2000" dirty="0">
                <a:solidFill>
                  <a:srgbClr val="000000"/>
                </a:solidFill>
                <a:latin typeface="游ゴシック" panose="020B0400000000000000" pitchFamily="50" charset="-128"/>
              </a:rPr>
              <a:t> </a:t>
            </a:r>
            <a:r>
              <a:rPr lang="ja-JP" altLang="en-US" sz="2000" dirty="0" smtClean="0">
                <a:solidFill>
                  <a:srgbClr val="000000"/>
                </a:solidFill>
                <a:latin typeface="游ゴシック" panose="020B0400000000000000" pitchFamily="50" charset="-128"/>
              </a:rPr>
              <a:t>五　児童</a:t>
            </a:r>
            <a:r>
              <a:rPr lang="ja-JP" altLang="en-US" sz="2000" dirty="0">
                <a:solidFill>
                  <a:srgbClr val="000000"/>
                </a:solidFill>
                <a:latin typeface="游ゴシック" panose="020B0400000000000000" pitchFamily="50" charset="-128"/>
              </a:rPr>
              <a:t>の</a:t>
            </a:r>
            <a:r>
              <a:rPr lang="ja-JP" altLang="en-US" sz="2000" b="1" dirty="0">
                <a:solidFill>
                  <a:srgbClr val="000000"/>
                </a:solidFill>
                <a:latin typeface="游ゴシック" panose="020B0400000000000000" pitchFamily="50" charset="-128"/>
              </a:rPr>
              <a:t>健やかな育成に関する気運の醸成</a:t>
            </a:r>
            <a:r>
              <a:rPr lang="ja-JP" altLang="en-US" sz="2000" dirty="0">
                <a:solidFill>
                  <a:srgbClr val="000000"/>
                </a:solidFill>
                <a:latin typeface="游ゴシック" panose="020B0400000000000000" pitchFamily="50" charset="-128"/>
              </a:rPr>
              <a:t>に努める</a:t>
            </a:r>
          </a:p>
          <a:p>
            <a:pPr marL="0" indent="0">
              <a:buNone/>
            </a:pPr>
            <a:r>
              <a:rPr lang="ja-JP" altLang="en-US" sz="2000" dirty="0">
                <a:solidFill>
                  <a:srgbClr val="000000"/>
                </a:solidFill>
                <a:latin typeface="游ゴシック" panose="020B0400000000000000" pitchFamily="50" charset="-128"/>
              </a:rPr>
              <a:t> </a:t>
            </a:r>
            <a:r>
              <a:rPr lang="ja-JP" altLang="en-US" sz="2000" dirty="0" smtClean="0">
                <a:solidFill>
                  <a:srgbClr val="000000"/>
                </a:solidFill>
                <a:latin typeface="游ゴシック" panose="020B0400000000000000" pitchFamily="50" charset="-128"/>
              </a:rPr>
              <a:t>六　必要</a:t>
            </a:r>
            <a:r>
              <a:rPr lang="ja-JP" altLang="en-US" sz="2000" dirty="0">
                <a:solidFill>
                  <a:srgbClr val="000000"/>
                </a:solidFill>
                <a:latin typeface="游ゴシック" panose="020B0400000000000000" pitchFamily="50" charset="-128"/>
              </a:rPr>
              <a:t>に応じて、児童及び妊産婦の</a:t>
            </a:r>
            <a:r>
              <a:rPr lang="ja-JP" altLang="en-US" sz="2000" b="1" dirty="0">
                <a:solidFill>
                  <a:srgbClr val="000000"/>
                </a:solidFill>
                <a:latin typeface="游ゴシック" panose="020B0400000000000000" pitchFamily="50" charset="-128"/>
              </a:rPr>
              <a:t>福祉の増進を図るための活動</a:t>
            </a:r>
            <a:r>
              <a:rPr lang="ja-JP" altLang="en-US" sz="2000" dirty="0">
                <a:solidFill>
                  <a:srgbClr val="000000"/>
                </a:solidFill>
                <a:latin typeface="游ゴシック" panose="020B0400000000000000" pitchFamily="50" charset="-128"/>
              </a:rPr>
              <a:t>を</a:t>
            </a:r>
            <a:r>
              <a:rPr lang="ja-JP" altLang="en-US" sz="2000" dirty="0" smtClean="0">
                <a:solidFill>
                  <a:srgbClr val="000000"/>
                </a:solidFill>
                <a:latin typeface="游ゴシック" panose="020B0400000000000000" pitchFamily="50" charset="-128"/>
              </a:rPr>
              <a:t>行う</a:t>
            </a:r>
            <a:endParaRPr lang="en-US" altLang="ja-JP" sz="2000" dirty="0" smtClean="0">
              <a:solidFill>
                <a:srgbClr val="000000"/>
              </a:solidFill>
              <a:latin typeface="游ゴシック" panose="020B0400000000000000" pitchFamily="50" charset="-128"/>
            </a:endParaRPr>
          </a:p>
          <a:p>
            <a:pPr marL="0" indent="0">
              <a:buNone/>
            </a:pPr>
            <a:endParaRPr lang="en-US" altLang="ja-JP" sz="2000" dirty="0" smtClean="0">
              <a:solidFill>
                <a:srgbClr val="000000"/>
              </a:solidFill>
              <a:latin typeface="游ゴシック" panose="020B0400000000000000" pitchFamily="50" charset="-128"/>
            </a:endParaRPr>
          </a:p>
          <a:p>
            <a:pPr marL="0" indent="0">
              <a:buNone/>
            </a:pPr>
            <a:r>
              <a:rPr lang="ja-JP" altLang="en-US" sz="2000" b="1" dirty="0" smtClean="0">
                <a:solidFill>
                  <a:srgbClr val="FF0000"/>
                </a:solidFill>
                <a:latin typeface="游ゴシック" panose="020B0400000000000000" pitchFamily="50" charset="-128"/>
              </a:rPr>
              <a:t> 主任</a:t>
            </a:r>
            <a:r>
              <a:rPr lang="ja-JP" altLang="en-US" sz="2000" b="1" dirty="0">
                <a:solidFill>
                  <a:srgbClr val="FF0000"/>
                </a:solidFill>
                <a:latin typeface="游ゴシック" panose="020B0400000000000000" pitchFamily="50" charset="-128"/>
              </a:rPr>
              <a:t>児童委員</a:t>
            </a:r>
            <a:r>
              <a:rPr lang="ja-JP" altLang="en-US" sz="2000" dirty="0">
                <a:solidFill>
                  <a:srgbClr val="000000"/>
                </a:solidFill>
                <a:latin typeface="游ゴシック" panose="020B0400000000000000" pitchFamily="50" charset="-128"/>
              </a:rPr>
              <a:t>は、児童委員の職務について、</a:t>
            </a:r>
            <a:r>
              <a:rPr lang="ja-JP" altLang="en-US" sz="2000" b="1" dirty="0">
                <a:solidFill>
                  <a:srgbClr val="000000"/>
                </a:solidFill>
                <a:latin typeface="游ゴシック" panose="020B0400000000000000" pitchFamily="50" charset="-128"/>
              </a:rPr>
              <a:t>児童の福祉に関する機関と</a:t>
            </a:r>
            <a:r>
              <a:rPr lang="ja-JP" altLang="en-US" sz="2000" b="1" dirty="0" smtClean="0">
                <a:solidFill>
                  <a:srgbClr val="000000"/>
                </a:solidFill>
                <a:latin typeface="游ゴシック" panose="020B0400000000000000" pitchFamily="50" charset="-128"/>
              </a:rPr>
              <a:t>児童委員と</a:t>
            </a:r>
            <a:endParaRPr lang="en-US" altLang="ja-JP" sz="2000" b="1" dirty="0" smtClean="0">
              <a:solidFill>
                <a:srgbClr val="000000"/>
              </a:solidFill>
              <a:latin typeface="游ゴシック" panose="020B0400000000000000" pitchFamily="50" charset="-128"/>
            </a:endParaRPr>
          </a:p>
          <a:p>
            <a:pPr marL="0" indent="0">
              <a:buNone/>
            </a:pPr>
            <a:r>
              <a:rPr lang="en-US" altLang="ja-JP" sz="2000" b="1" dirty="0">
                <a:solidFill>
                  <a:srgbClr val="000000"/>
                </a:solidFill>
                <a:latin typeface="游ゴシック" panose="020B0400000000000000" pitchFamily="50" charset="-128"/>
              </a:rPr>
              <a:t> </a:t>
            </a:r>
            <a:r>
              <a:rPr lang="ja-JP" altLang="en-US" sz="2000" b="1" dirty="0" smtClean="0">
                <a:solidFill>
                  <a:srgbClr val="000000"/>
                </a:solidFill>
                <a:latin typeface="游ゴシック" panose="020B0400000000000000" pitchFamily="50" charset="-128"/>
              </a:rPr>
              <a:t>の</a:t>
            </a:r>
            <a:r>
              <a:rPr lang="ja-JP" altLang="en-US" sz="2000" b="1" dirty="0">
                <a:solidFill>
                  <a:srgbClr val="000000"/>
                </a:solidFill>
                <a:latin typeface="游ゴシック" panose="020B0400000000000000" pitchFamily="50" charset="-128"/>
              </a:rPr>
              <a:t>連絡調整</a:t>
            </a:r>
            <a:r>
              <a:rPr lang="ja-JP" altLang="en-US" sz="2000" dirty="0">
                <a:solidFill>
                  <a:srgbClr val="000000"/>
                </a:solidFill>
                <a:latin typeface="游ゴシック" panose="020B0400000000000000" pitchFamily="50" charset="-128"/>
              </a:rPr>
              <a:t>を行うとともに、</a:t>
            </a:r>
            <a:r>
              <a:rPr lang="ja-JP" altLang="en-US" sz="2000" b="1" dirty="0">
                <a:solidFill>
                  <a:srgbClr val="000000"/>
                </a:solidFill>
                <a:latin typeface="游ゴシック" panose="020B0400000000000000" pitchFamily="50" charset="-128"/>
              </a:rPr>
              <a:t>児童委員の活動に対する援助及び協力</a:t>
            </a:r>
            <a:r>
              <a:rPr lang="ja-JP" altLang="en-US" sz="2000" dirty="0" smtClean="0">
                <a:solidFill>
                  <a:srgbClr val="000000"/>
                </a:solidFill>
                <a:latin typeface="游ゴシック" panose="020B0400000000000000" pitchFamily="50" charset="-128"/>
              </a:rPr>
              <a:t>を行う</a:t>
            </a:r>
            <a:r>
              <a:rPr lang="ja-JP" altLang="en-US" sz="2000" dirty="0">
                <a:solidFill>
                  <a:srgbClr val="000000"/>
                </a:solidFill>
                <a:latin typeface="游ゴシック" panose="020B0400000000000000" pitchFamily="50" charset="-128"/>
              </a:rPr>
              <a:t>。</a:t>
            </a:r>
            <a:endParaRPr kumimoji="1" lang="ja-JP" altLang="en-US" sz="2000" dirty="0"/>
          </a:p>
        </p:txBody>
      </p:sp>
      <p:pic>
        <p:nvPicPr>
          <p:cNvPr id="7" name="図 6"/>
          <p:cNvPicPr>
            <a:picLocks noChangeAspect="1"/>
          </p:cNvPicPr>
          <p:nvPr/>
        </p:nvPicPr>
        <p:blipFill>
          <a:blip r:embed="rId2"/>
          <a:stretch>
            <a:fillRect/>
          </a:stretch>
        </p:blipFill>
        <p:spPr>
          <a:xfrm>
            <a:off x="8875363" y="6066545"/>
            <a:ext cx="3316637" cy="791455"/>
          </a:xfrm>
          <a:prstGeom prst="rect">
            <a:avLst/>
          </a:prstGeom>
        </p:spPr>
      </p:pic>
      <p:sp>
        <p:nvSpPr>
          <p:cNvPr id="8" name="正方形/長方形 7"/>
          <p:cNvSpPr/>
          <p:nvPr/>
        </p:nvSpPr>
        <p:spPr>
          <a:xfrm>
            <a:off x="0" y="0"/>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366475" y="223983"/>
            <a:ext cx="10167206" cy="732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smtClean="0">
                <a:solidFill>
                  <a:schemeClr val="bg1"/>
                </a:solidFill>
                <a:latin typeface="游ゴシック" panose="020B0400000000000000" pitchFamily="50" charset="-128"/>
              </a:rPr>
              <a:t>児童福祉法第</a:t>
            </a:r>
            <a:r>
              <a:rPr lang="ja-JP" altLang="en-US" sz="3200" b="1" dirty="0">
                <a:solidFill>
                  <a:schemeClr val="bg1"/>
                </a:solidFill>
                <a:latin typeface="游ゴシック" panose="020B0400000000000000" pitchFamily="50" charset="-128"/>
              </a:rPr>
              <a:t>１７</a:t>
            </a:r>
            <a:r>
              <a:rPr lang="ja-JP" altLang="en-US" sz="3200" b="1" dirty="0" smtClean="0">
                <a:solidFill>
                  <a:schemeClr val="bg1"/>
                </a:solidFill>
                <a:latin typeface="游ゴシック" panose="020B0400000000000000" pitchFamily="50" charset="-128"/>
              </a:rPr>
              <a:t>条（児童委員の職務</a:t>
            </a:r>
            <a:r>
              <a:rPr lang="ja-JP" altLang="en-US" sz="3600" b="1" dirty="0" smtClean="0">
                <a:solidFill>
                  <a:schemeClr val="bg1"/>
                </a:solidFill>
                <a:latin typeface="游ゴシック" panose="020B0400000000000000" pitchFamily="50" charset="-128"/>
              </a:rPr>
              <a:t>）</a:t>
            </a:r>
          </a:p>
        </p:txBody>
      </p:sp>
    </p:spTree>
    <p:extLst>
      <p:ext uri="{BB962C8B-B14F-4D97-AF65-F5344CB8AC3E}">
        <p14:creationId xmlns:p14="http://schemas.microsoft.com/office/powerpoint/2010/main" val="936672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19807" y="1180586"/>
            <a:ext cx="11752386" cy="5356692"/>
          </a:xfrm>
        </p:spPr>
        <p:txBody>
          <a:bodyPr>
            <a:normAutofit/>
          </a:bodyPr>
          <a:lstStyle/>
          <a:p>
            <a:pPr marL="0" indent="0">
              <a:buNone/>
            </a:pPr>
            <a:r>
              <a:rPr lang="ja-JP" altLang="en-US" sz="2400" dirty="0" smtClean="0">
                <a:solidFill>
                  <a:srgbClr val="333333"/>
                </a:solidFill>
              </a:rPr>
              <a:t>市町</a:t>
            </a:r>
            <a:r>
              <a:rPr lang="ja-JP" altLang="en-US" sz="2400" dirty="0">
                <a:solidFill>
                  <a:srgbClr val="333333"/>
                </a:solidFill>
              </a:rPr>
              <a:t>村長は、前条第</a:t>
            </a:r>
            <a:r>
              <a:rPr lang="en-US" altLang="ja-JP" sz="2400" dirty="0">
                <a:solidFill>
                  <a:srgbClr val="333333"/>
                </a:solidFill>
              </a:rPr>
              <a:t>1</a:t>
            </a:r>
            <a:r>
              <a:rPr lang="ja-JP" altLang="en-US" sz="2400" dirty="0">
                <a:solidFill>
                  <a:srgbClr val="333333"/>
                </a:solidFill>
              </a:rPr>
              <a:t>項又は第</a:t>
            </a:r>
            <a:r>
              <a:rPr lang="en-US" altLang="ja-JP" sz="2400" dirty="0">
                <a:solidFill>
                  <a:srgbClr val="333333"/>
                </a:solidFill>
              </a:rPr>
              <a:t>2</a:t>
            </a:r>
            <a:r>
              <a:rPr lang="ja-JP" altLang="en-US" sz="2400" dirty="0">
                <a:solidFill>
                  <a:srgbClr val="333333"/>
                </a:solidFill>
              </a:rPr>
              <a:t>項に規定する事項に関し、</a:t>
            </a:r>
            <a:r>
              <a:rPr lang="ja-JP" altLang="en-US" sz="2400" dirty="0">
                <a:solidFill>
                  <a:srgbClr val="FF0000"/>
                </a:solidFill>
              </a:rPr>
              <a:t>児童委員</a:t>
            </a:r>
            <a:r>
              <a:rPr lang="ja-JP" altLang="en-US" sz="2400" dirty="0">
                <a:solidFill>
                  <a:srgbClr val="333333"/>
                </a:solidFill>
              </a:rPr>
              <a:t>に必要な状況の</a:t>
            </a:r>
            <a:r>
              <a:rPr lang="ja-JP" altLang="en-US" sz="2400" b="1" dirty="0">
                <a:solidFill>
                  <a:srgbClr val="333333"/>
                </a:solidFill>
              </a:rPr>
              <a:t>通報及び資料の提供を求め</a:t>
            </a:r>
            <a:r>
              <a:rPr lang="ja-JP" altLang="en-US" sz="2400" dirty="0">
                <a:solidFill>
                  <a:srgbClr val="333333"/>
                </a:solidFill>
              </a:rPr>
              <a:t>、並びに</a:t>
            </a:r>
            <a:r>
              <a:rPr lang="ja-JP" altLang="en-US" sz="2400" b="1" dirty="0">
                <a:solidFill>
                  <a:srgbClr val="333333"/>
                </a:solidFill>
              </a:rPr>
              <a:t>必要な指示をする</a:t>
            </a:r>
            <a:r>
              <a:rPr lang="ja-JP" altLang="en-US" sz="2400" dirty="0">
                <a:solidFill>
                  <a:srgbClr val="333333"/>
                </a:solidFill>
              </a:rPr>
              <a:t>ことができる</a:t>
            </a:r>
            <a:r>
              <a:rPr lang="ja-JP" altLang="en-US" sz="2400" dirty="0" smtClean="0">
                <a:solidFill>
                  <a:srgbClr val="333333"/>
                </a:solidFill>
              </a:rPr>
              <a:t>。</a:t>
            </a:r>
            <a:endParaRPr lang="ja-JP" altLang="en-US" sz="2400" dirty="0">
              <a:solidFill>
                <a:srgbClr val="333333"/>
              </a:solidFill>
            </a:endParaRPr>
          </a:p>
          <a:p>
            <a:pPr marL="0" indent="0" fontAlgn="base">
              <a:buNone/>
            </a:pPr>
            <a:r>
              <a:rPr lang="ja-JP" altLang="en-US" sz="2400" b="1" dirty="0" smtClean="0">
                <a:solidFill>
                  <a:srgbClr val="333333"/>
                </a:solidFill>
              </a:rPr>
              <a:t>２　</a:t>
            </a:r>
            <a:r>
              <a:rPr lang="ja-JP" altLang="en-US" sz="2400" dirty="0" smtClean="0">
                <a:solidFill>
                  <a:srgbClr val="FF0000"/>
                </a:solidFill>
              </a:rPr>
              <a:t>児童</a:t>
            </a:r>
            <a:r>
              <a:rPr lang="ja-JP" altLang="en-US" sz="2400" dirty="0">
                <a:solidFill>
                  <a:srgbClr val="FF0000"/>
                </a:solidFill>
              </a:rPr>
              <a:t>委員</a:t>
            </a:r>
            <a:r>
              <a:rPr lang="ja-JP" altLang="en-US" sz="2400" dirty="0"/>
              <a:t>は、</a:t>
            </a:r>
            <a:r>
              <a:rPr lang="ja-JP" altLang="en-US" sz="2400" dirty="0">
                <a:solidFill>
                  <a:srgbClr val="333333"/>
                </a:solidFill>
              </a:rPr>
              <a:t>その担当区域内における児童又は妊産婦に</a:t>
            </a:r>
            <a:r>
              <a:rPr lang="ja-JP" altLang="en-US" sz="2400" dirty="0" smtClean="0">
                <a:solidFill>
                  <a:srgbClr val="333333"/>
                </a:solidFill>
              </a:rPr>
              <a:t>関し</a:t>
            </a:r>
            <a:r>
              <a:rPr lang="ja-JP" altLang="en-US" sz="2400" dirty="0">
                <a:solidFill>
                  <a:srgbClr val="333333"/>
                </a:solidFill>
              </a:rPr>
              <a:t>、</a:t>
            </a:r>
            <a:r>
              <a:rPr lang="ja-JP" altLang="en-US" sz="2400" dirty="0" smtClean="0">
                <a:solidFill>
                  <a:srgbClr val="333333"/>
                </a:solidFill>
              </a:rPr>
              <a:t>必</a:t>
            </a:r>
            <a:endParaRPr lang="en-US" altLang="ja-JP" sz="2400" dirty="0" smtClean="0">
              <a:solidFill>
                <a:srgbClr val="333333"/>
              </a:solidFill>
            </a:endParaRPr>
          </a:p>
          <a:p>
            <a:pPr marL="0" indent="0" fontAlgn="base">
              <a:buNone/>
            </a:pPr>
            <a:r>
              <a:rPr lang="ja-JP" altLang="en-US" sz="2400" dirty="0">
                <a:solidFill>
                  <a:srgbClr val="333333"/>
                </a:solidFill>
              </a:rPr>
              <a:t>　</a:t>
            </a:r>
            <a:r>
              <a:rPr lang="ja-JP" altLang="en-US" sz="2400" dirty="0" smtClean="0">
                <a:solidFill>
                  <a:srgbClr val="333333"/>
                </a:solidFill>
              </a:rPr>
              <a:t>　要</a:t>
            </a:r>
            <a:r>
              <a:rPr lang="ja-JP" altLang="en-US" sz="2400" dirty="0">
                <a:solidFill>
                  <a:srgbClr val="333333"/>
                </a:solidFill>
              </a:rPr>
              <a:t>な事項につき、その担当区域を管轄する児童相談所長又は</a:t>
            </a:r>
            <a:r>
              <a:rPr lang="ja-JP" altLang="en-US" sz="2400" dirty="0" smtClean="0">
                <a:solidFill>
                  <a:srgbClr val="333333"/>
                </a:solidFill>
              </a:rPr>
              <a:t>市町村</a:t>
            </a:r>
            <a:endParaRPr lang="en-US" altLang="ja-JP" sz="2400" dirty="0" smtClean="0">
              <a:solidFill>
                <a:srgbClr val="333333"/>
              </a:solidFill>
            </a:endParaRPr>
          </a:p>
          <a:p>
            <a:pPr marL="0" indent="0" fontAlgn="base">
              <a:buNone/>
            </a:pPr>
            <a:r>
              <a:rPr lang="ja-JP" altLang="en-US" sz="2400" dirty="0">
                <a:solidFill>
                  <a:srgbClr val="333333"/>
                </a:solidFill>
              </a:rPr>
              <a:t>　</a:t>
            </a:r>
            <a:r>
              <a:rPr lang="ja-JP" altLang="en-US" sz="2400" dirty="0" smtClean="0">
                <a:solidFill>
                  <a:srgbClr val="333333"/>
                </a:solidFill>
              </a:rPr>
              <a:t>　長</a:t>
            </a:r>
            <a:r>
              <a:rPr lang="ja-JP" altLang="en-US" sz="2400" dirty="0">
                <a:solidFill>
                  <a:srgbClr val="333333"/>
                </a:solidFill>
              </a:rPr>
              <a:t>にその</a:t>
            </a:r>
            <a:r>
              <a:rPr lang="ja-JP" altLang="en-US" sz="2400" dirty="0">
                <a:solidFill>
                  <a:srgbClr val="333333"/>
                </a:solidFill>
                <a:effectLst>
                  <a:outerShdw blurRad="38100" dist="38100" dir="2700000" algn="tl">
                    <a:srgbClr val="000000">
                      <a:alpha val="43137"/>
                    </a:srgbClr>
                  </a:outerShdw>
                </a:effectLst>
              </a:rPr>
              <a:t>状況を通知</a:t>
            </a:r>
            <a:r>
              <a:rPr lang="ja-JP" altLang="en-US" sz="2400" dirty="0">
                <a:solidFill>
                  <a:srgbClr val="333333"/>
                </a:solidFill>
              </a:rPr>
              <a:t>し、併せて意見を述べなければならない。</a:t>
            </a:r>
          </a:p>
          <a:p>
            <a:pPr marL="0" indent="0" fontAlgn="base">
              <a:buNone/>
            </a:pPr>
            <a:r>
              <a:rPr lang="ja-JP" altLang="en-US" sz="2400" b="1" dirty="0" smtClean="0">
                <a:solidFill>
                  <a:srgbClr val="333333"/>
                </a:solidFill>
              </a:rPr>
              <a:t>３</a:t>
            </a:r>
            <a:r>
              <a:rPr lang="ja-JP" altLang="en-US" sz="2400" b="1" dirty="0">
                <a:solidFill>
                  <a:srgbClr val="333333"/>
                </a:solidFill>
              </a:rPr>
              <a:t>　</a:t>
            </a:r>
            <a:r>
              <a:rPr lang="ja-JP" altLang="en-US" sz="2400" dirty="0" smtClean="0">
                <a:solidFill>
                  <a:srgbClr val="FF0000"/>
                </a:solidFill>
              </a:rPr>
              <a:t>児童</a:t>
            </a:r>
            <a:r>
              <a:rPr lang="ja-JP" altLang="en-US" sz="2400" dirty="0">
                <a:solidFill>
                  <a:srgbClr val="FF0000"/>
                </a:solidFill>
              </a:rPr>
              <a:t>委員</a:t>
            </a:r>
            <a:r>
              <a:rPr lang="ja-JP" altLang="en-US" sz="2400" dirty="0"/>
              <a:t>が、児</a:t>
            </a:r>
            <a:r>
              <a:rPr lang="ja-JP" altLang="en-US" sz="2400" dirty="0">
                <a:solidFill>
                  <a:srgbClr val="333333"/>
                </a:solidFill>
              </a:rPr>
              <a:t>童相談所長に前項の通知をするときは、緊急の</a:t>
            </a:r>
            <a:r>
              <a:rPr lang="ja-JP" altLang="en-US" sz="2400" dirty="0" smtClean="0">
                <a:solidFill>
                  <a:srgbClr val="333333"/>
                </a:solidFill>
              </a:rPr>
              <a:t>必要</a:t>
            </a:r>
            <a:endParaRPr lang="en-US" altLang="ja-JP" sz="2400" dirty="0" smtClean="0">
              <a:solidFill>
                <a:srgbClr val="333333"/>
              </a:solidFill>
            </a:endParaRPr>
          </a:p>
          <a:p>
            <a:pPr marL="0" indent="0" fontAlgn="base">
              <a:buNone/>
            </a:pPr>
            <a:r>
              <a:rPr lang="ja-JP" altLang="en-US" sz="2400" dirty="0">
                <a:solidFill>
                  <a:srgbClr val="333333"/>
                </a:solidFill>
              </a:rPr>
              <a:t>　</a:t>
            </a:r>
            <a:r>
              <a:rPr lang="ja-JP" altLang="en-US" sz="2400" dirty="0" smtClean="0">
                <a:solidFill>
                  <a:srgbClr val="333333"/>
                </a:solidFill>
              </a:rPr>
              <a:t>　が</a:t>
            </a:r>
            <a:r>
              <a:rPr lang="ja-JP" altLang="en-US" sz="2400" dirty="0">
                <a:solidFill>
                  <a:srgbClr val="333333"/>
                </a:solidFill>
              </a:rPr>
              <a:t>あると認める場合を除き、市町村長を経由するものとする。</a:t>
            </a:r>
          </a:p>
          <a:p>
            <a:pPr marL="0" indent="0" fontAlgn="base">
              <a:buNone/>
            </a:pPr>
            <a:r>
              <a:rPr lang="ja-JP" altLang="en-US" sz="2400" b="1" dirty="0" smtClean="0">
                <a:solidFill>
                  <a:srgbClr val="333333"/>
                </a:solidFill>
              </a:rPr>
              <a:t>４　</a:t>
            </a:r>
            <a:r>
              <a:rPr lang="ja-JP" altLang="en-US" sz="2400" dirty="0" smtClean="0">
                <a:solidFill>
                  <a:srgbClr val="333333"/>
                </a:solidFill>
              </a:rPr>
              <a:t>児童</a:t>
            </a:r>
            <a:r>
              <a:rPr lang="ja-JP" altLang="en-US" sz="2400" dirty="0">
                <a:solidFill>
                  <a:srgbClr val="333333"/>
                </a:solidFill>
              </a:rPr>
              <a:t>相談所長は、その管轄区域内の</a:t>
            </a:r>
            <a:r>
              <a:rPr lang="ja-JP" altLang="en-US" sz="2400" dirty="0">
                <a:solidFill>
                  <a:srgbClr val="FF0000"/>
                </a:solidFill>
              </a:rPr>
              <a:t>児童委員</a:t>
            </a:r>
            <a:r>
              <a:rPr lang="ja-JP" altLang="en-US" sz="2400" dirty="0"/>
              <a:t>に必</a:t>
            </a:r>
            <a:r>
              <a:rPr lang="ja-JP" altLang="en-US" sz="2400" dirty="0">
                <a:solidFill>
                  <a:srgbClr val="333333"/>
                </a:solidFill>
              </a:rPr>
              <a:t>要な</a:t>
            </a:r>
            <a:r>
              <a:rPr lang="ja-JP" altLang="en-US" sz="2400" dirty="0">
                <a:solidFill>
                  <a:srgbClr val="FF0000"/>
                </a:solidFill>
              </a:rPr>
              <a:t>調査を委</a:t>
            </a:r>
            <a:r>
              <a:rPr lang="ja-JP" altLang="en-US" sz="2400" dirty="0" smtClean="0">
                <a:solidFill>
                  <a:srgbClr val="FF0000"/>
                </a:solidFill>
              </a:rPr>
              <a:t>嘱す</a:t>
            </a:r>
            <a:endParaRPr lang="en-US" altLang="ja-JP" sz="2400" dirty="0" smtClean="0">
              <a:solidFill>
                <a:srgbClr val="FF0000"/>
              </a:solidFill>
            </a:endParaRPr>
          </a:p>
          <a:p>
            <a:pPr marL="0" indent="0" fontAlgn="base">
              <a:buNone/>
            </a:pPr>
            <a:r>
              <a:rPr lang="ja-JP" altLang="en-US" sz="2400" dirty="0">
                <a:solidFill>
                  <a:srgbClr val="FF0000"/>
                </a:solidFill>
              </a:rPr>
              <a:t>　</a:t>
            </a:r>
            <a:r>
              <a:rPr lang="ja-JP" altLang="en-US" sz="2400" dirty="0" smtClean="0">
                <a:solidFill>
                  <a:srgbClr val="FF0000"/>
                </a:solidFill>
              </a:rPr>
              <a:t>　</a:t>
            </a:r>
            <a:r>
              <a:rPr lang="ja-JP" altLang="en-US" sz="2400" dirty="0" err="1" smtClean="0">
                <a:solidFill>
                  <a:srgbClr val="FF0000"/>
                </a:solidFill>
              </a:rPr>
              <a:t>る</a:t>
            </a:r>
            <a:r>
              <a:rPr lang="ja-JP" altLang="en-US" sz="2400" dirty="0">
                <a:solidFill>
                  <a:srgbClr val="333333"/>
                </a:solidFill>
              </a:rPr>
              <a:t>ことができる</a:t>
            </a:r>
            <a:r>
              <a:rPr lang="ja-JP" altLang="en-US" sz="2400" dirty="0">
                <a:solidFill>
                  <a:srgbClr val="333333"/>
                </a:solidFill>
                <a:latin typeface="-apple-system-body"/>
              </a:rPr>
              <a:t>。</a:t>
            </a:r>
          </a:p>
          <a:p>
            <a:pPr marL="0" indent="0">
              <a:buNone/>
            </a:pPr>
            <a:endParaRPr lang="en-US" altLang="ja-JP" sz="3000" dirty="0">
              <a:solidFill>
                <a:srgbClr val="000000"/>
              </a:solidFill>
              <a:latin typeface="游ゴシック" panose="020B0400000000000000" pitchFamily="50" charset="-128"/>
            </a:endParaRPr>
          </a:p>
        </p:txBody>
      </p:sp>
      <p:pic>
        <p:nvPicPr>
          <p:cNvPr id="7" name="図 6"/>
          <p:cNvPicPr>
            <a:picLocks noChangeAspect="1"/>
          </p:cNvPicPr>
          <p:nvPr/>
        </p:nvPicPr>
        <p:blipFill>
          <a:blip r:embed="rId2"/>
          <a:stretch>
            <a:fillRect/>
          </a:stretch>
        </p:blipFill>
        <p:spPr>
          <a:xfrm>
            <a:off x="8875363" y="6066545"/>
            <a:ext cx="3316637" cy="791455"/>
          </a:xfrm>
          <a:prstGeom prst="rect">
            <a:avLst/>
          </a:prstGeom>
        </p:spPr>
      </p:pic>
      <p:sp>
        <p:nvSpPr>
          <p:cNvPr id="8" name="正方形/長方形 7"/>
          <p:cNvSpPr/>
          <p:nvPr/>
        </p:nvSpPr>
        <p:spPr>
          <a:xfrm>
            <a:off x="0" y="0"/>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p:cNvSpPr txBox="1">
            <a:spLocks/>
          </p:cNvSpPr>
          <p:nvPr/>
        </p:nvSpPr>
        <p:spPr>
          <a:xfrm>
            <a:off x="366475" y="223983"/>
            <a:ext cx="10167206" cy="732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200" b="1" dirty="0" smtClean="0">
                <a:solidFill>
                  <a:schemeClr val="bg1"/>
                </a:solidFill>
                <a:latin typeface="游ゴシック" panose="020B0400000000000000" pitchFamily="50" charset="-128"/>
              </a:rPr>
              <a:t>児童福祉法第</a:t>
            </a:r>
            <a:r>
              <a:rPr lang="en-US" altLang="ja-JP" sz="3200" b="1" dirty="0" smtClean="0">
                <a:solidFill>
                  <a:schemeClr val="bg1"/>
                </a:solidFill>
                <a:latin typeface="游ゴシック" panose="020B0400000000000000" pitchFamily="50" charset="-128"/>
              </a:rPr>
              <a:t>1</a:t>
            </a:r>
            <a:r>
              <a:rPr lang="ja-JP" altLang="en-US" sz="3200" b="1" dirty="0" smtClean="0">
                <a:solidFill>
                  <a:schemeClr val="bg1"/>
                </a:solidFill>
                <a:latin typeface="游ゴシック" panose="020B0400000000000000" pitchFamily="50" charset="-128"/>
              </a:rPr>
              <a:t>８条</a:t>
            </a:r>
            <a:endParaRPr lang="ja-JP" altLang="en-US" sz="3600" b="1" dirty="0" smtClean="0">
              <a:solidFill>
                <a:schemeClr val="bg1"/>
              </a:solidFill>
              <a:latin typeface="游ゴシック" panose="020B0400000000000000" pitchFamily="50" charset="-128"/>
            </a:endParaRPr>
          </a:p>
        </p:txBody>
      </p:sp>
    </p:spTree>
    <p:extLst>
      <p:ext uri="{BB962C8B-B14F-4D97-AF65-F5344CB8AC3E}">
        <p14:creationId xmlns:p14="http://schemas.microsoft.com/office/powerpoint/2010/main" val="2739939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90522" y="128931"/>
            <a:ext cx="7781926" cy="827672"/>
          </a:xfrm>
        </p:spPr>
        <p:txBody>
          <a:bodyPr>
            <a:normAutofit/>
          </a:bodyPr>
          <a:lstStyle/>
          <a:p>
            <a:r>
              <a:rPr lang="ja-JP" altLang="en-US" sz="3200" b="1" dirty="0">
                <a:solidFill>
                  <a:schemeClr val="bg1"/>
                </a:solidFill>
                <a:latin typeface="游ゴシック" panose="020B0400000000000000" pitchFamily="50" charset="-128"/>
                <a:ea typeface="游ゴシック" panose="020B0400000000000000" pitchFamily="50" charset="-128"/>
              </a:rPr>
              <a:t>児童虐待の防止等に関する法律</a:t>
            </a:r>
            <a:r>
              <a:rPr lang="ja-JP" altLang="en-US" sz="3200" b="1" dirty="0" smtClean="0">
                <a:solidFill>
                  <a:schemeClr val="bg1"/>
                </a:solidFill>
                <a:latin typeface="游ゴシック" panose="020B0400000000000000" pitchFamily="50" charset="-128"/>
                <a:ea typeface="游ゴシック" panose="020B0400000000000000" pitchFamily="50" charset="-128"/>
              </a:rPr>
              <a:t>第６条</a:t>
            </a:r>
            <a:endParaRPr kumimoji="1" lang="ja-JP" altLang="en-US" sz="3200" b="1" dirty="0">
              <a:solidFill>
                <a:schemeClr val="bg1"/>
              </a:solidFill>
            </a:endParaRPr>
          </a:p>
        </p:txBody>
      </p:sp>
      <p:sp>
        <p:nvSpPr>
          <p:cNvPr id="3" name="コンテンツ プレースホルダー 2"/>
          <p:cNvSpPr>
            <a:spLocks noGrp="1"/>
          </p:cNvSpPr>
          <p:nvPr>
            <p:ph idx="1"/>
          </p:nvPr>
        </p:nvSpPr>
        <p:spPr>
          <a:xfrm>
            <a:off x="643061" y="1188077"/>
            <a:ext cx="10666134" cy="1907182"/>
          </a:xfrm>
        </p:spPr>
        <p:txBody>
          <a:bodyPr>
            <a:normAutofit/>
          </a:bodyPr>
          <a:lstStyle/>
          <a:p>
            <a:endParaRPr lang="ja-JP" altLang="en-US" sz="1000" b="0" i="0" u="none" strike="noStrike" baseline="0" dirty="0" smtClean="0">
              <a:solidFill>
                <a:srgbClr val="000000"/>
              </a:solidFill>
              <a:latin typeface="Arial" panose="020B0604020202020204" pitchFamily="34" charset="0"/>
            </a:endParaRPr>
          </a:p>
          <a:p>
            <a:r>
              <a:rPr lang="ja-JP" altLang="en-US" sz="2400" b="1" dirty="0" smtClean="0">
                <a:solidFill>
                  <a:srgbClr val="FF0000"/>
                </a:solidFill>
                <a:latin typeface="游ゴシック" panose="020B0400000000000000" pitchFamily="50" charset="-128"/>
              </a:rPr>
              <a:t>児童</a:t>
            </a:r>
            <a:r>
              <a:rPr lang="ja-JP" altLang="en-US" sz="2400" b="1" dirty="0">
                <a:solidFill>
                  <a:srgbClr val="FF0000"/>
                </a:solidFill>
                <a:latin typeface="游ゴシック" panose="020B0400000000000000" pitchFamily="50" charset="-128"/>
              </a:rPr>
              <a:t>虐待を受けたと思われる児童を発見した者</a:t>
            </a:r>
            <a:r>
              <a:rPr lang="ja-JP" altLang="en-US" sz="2400" dirty="0">
                <a:solidFill>
                  <a:srgbClr val="000000"/>
                </a:solidFill>
                <a:latin typeface="游ゴシック" panose="020B0400000000000000" pitchFamily="50" charset="-128"/>
              </a:rPr>
              <a:t>は、速やかに、</a:t>
            </a:r>
            <a:r>
              <a:rPr lang="ja-JP" altLang="en-US" sz="2400" dirty="0" smtClean="0">
                <a:solidFill>
                  <a:srgbClr val="000000"/>
                </a:solidFill>
                <a:latin typeface="游ゴシック" panose="020B0400000000000000" pitchFamily="50" charset="-128"/>
              </a:rPr>
              <a:t>これを</a:t>
            </a:r>
            <a:r>
              <a:rPr lang="ja-JP" altLang="en-US" sz="2400" dirty="0">
                <a:solidFill>
                  <a:srgbClr val="000000"/>
                </a:solidFill>
                <a:latin typeface="游ゴシック" panose="020B0400000000000000" pitchFamily="50" charset="-128"/>
              </a:rPr>
              <a:t>・・・市町村、都道府県の設置する福祉事務所若しくは児童相談所に</a:t>
            </a:r>
            <a:r>
              <a:rPr lang="ja-JP" altLang="en-US" sz="2400" b="1" dirty="0">
                <a:solidFill>
                  <a:srgbClr val="FF0000"/>
                </a:solidFill>
                <a:latin typeface="游ゴシック" panose="020B0400000000000000" pitchFamily="50" charset="-128"/>
              </a:rPr>
              <a:t>通告しなければならない</a:t>
            </a:r>
            <a:r>
              <a:rPr lang="ja-JP" altLang="en-US" sz="2400" b="1" dirty="0" smtClean="0">
                <a:solidFill>
                  <a:srgbClr val="FF0000"/>
                </a:solidFill>
                <a:latin typeface="游ゴシック" panose="020B0400000000000000" pitchFamily="50" charset="-128"/>
              </a:rPr>
              <a:t>。</a:t>
            </a:r>
            <a:r>
              <a:rPr lang="ja-JP" altLang="en-US" sz="3600" dirty="0" smtClean="0">
                <a:solidFill>
                  <a:srgbClr val="FF0000"/>
                </a:solidFill>
                <a:latin typeface="游ゴシック" panose="020B0400000000000000" pitchFamily="50" charset="-128"/>
              </a:rPr>
              <a:t>　　</a:t>
            </a:r>
            <a:endParaRPr lang="ja-JP" altLang="en-US" sz="3600" dirty="0">
              <a:solidFill>
                <a:srgbClr val="FF0000"/>
              </a:solidFill>
              <a:latin typeface="游ゴシック" panose="020B0400000000000000" pitchFamily="50" charset="-128"/>
            </a:endParaRPr>
          </a:p>
          <a:p>
            <a:endParaRPr kumimoji="1" lang="ja-JP" altLang="en-US" dirty="0"/>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7" name="コンテンツ プレースホルダー 2"/>
          <p:cNvSpPr txBox="1">
            <a:spLocks/>
          </p:cNvSpPr>
          <p:nvPr/>
        </p:nvSpPr>
        <p:spPr>
          <a:xfrm>
            <a:off x="643061" y="3312445"/>
            <a:ext cx="11131597" cy="1929042"/>
          </a:xfrm>
          <a:prstGeom prst="rect">
            <a:avLst/>
          </a:prstGeom>
          <a:ln w="25400">
            <a:solidFill>
              <a:srgbClr val="FF0000"/>
            </a:solidFill>
          </a:ln>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endParaRPr lang="en-US" altLang="ja-JP" sz="1050" dirty="0">
              <a:solidFill>
                <a:srgbClr val="000000"/>
              </a:solidFill>
              <a:latin typeface="Arial" panose="020B0604020202020204" pitchFamily="34" charset="0"/>
            </a:endParaRPr>
          </a:p>
          <a:p>
            <a:pPr marL="0" indent="0">
              <a:buNone/>
            </a:pPr>
            <a:r>
              <a:rPr lang="ja-JP" altLang="en-US" sz="9600" dirty="0" smtClean="0">
                <a:latin typeface="游ゴシック" panose="020B0400000000000000" pitchFamily="50" charset="-128"/>
              </a:rPr>
              <a:t>神戸市こども家庭センター　</a:t>
            </a:r>
            <a:r>
              <a:rPr lang="en-US" altLang="ja-JP" sz="9600" b="1" dirty="0" smtClean="0">
                <a:solidFill>
                  <a:srgbClr val="FF0000"/>
                </a:solidFill>
                <a:latin typeface="游ゴシック" panose="020B0400000000000000" pitchFamily="50" charset="-128"/>
              </a:rPr>
              <a:t>078-599-7300</a:t>
            </a:r>
            <a:r>
              <a:rPr lang="ja-JP" altLang="en-US" sz="9600" b="1" dirty="0" smtClean="0">
                <a:solidFill>
                  <a:srgbClr val="FF0000"/>
                </a:solidFill>
                <a:latin typeface="游ゴシック" panose="020B0400000000000000" pitchFamily="50" charset="-128"/>
              </a:rPr>
              <a:t>　</a:t>
            </a:r>
            <a:r>
              <a:rPr lang="ja-JP" altLang="en-US" sz="9600" dirty="0" smtClean="0">
                <a:latin typeface="游ゴシック" panose="020B0400000000000000" pitchFamily="50" charset="-128"/>
              </a:rPr>
              <a:t>（平日</a:t>
            </a:r>
            <a:r>
              <a:rPr lang="en-US" altLang="ja-JP" sz="9600" dirty="0" smtClean="0">
                <a:latin typeface="游ゴシック" panose="020B0400000000000000" pitchFamily="50" charset="-128"/>
              </a:rPr>
              <a:t>8:45</a:t>
            </a:r>
            <a:r>
              <a:rPr lang="ja-JP" altLang="en-US" sz="9600" dirty="0" smtClean="0">
                <a:latin typeface="游ゴシック" panose="020B0400000000000000" pitchFamily="50" charset="-128"/>
              </a:rPr>
              <a:t>～</a:t>
            </a:r>
            <a:r>
              <a:rPr lang="en-US" altLang="ja-JP" sz="9600" dirty="0" smtClean="0">
                <a:latin typeface="游ゴシック" panose="020B0400000000000000" pitchFamily="50" charset="-128"/>
              </a:rPr>
              <a:t>17:30</a:t>
            </a:r>
            <a:r>
              <a:rPr lang="ja-JP" altLang="en-US" sz="9600" dirty="0" smtClean="0">
                <a:latin typeface="游ゴシック" panose="020B0400000000000000" pitchFamily="50" charset="-128"/>
              </a:rPr>
              <a:t>）</a:t>
            </a:r>
            <a:endParaRPr lang="en-US" altLang="ja-JP" sz="9600" dirty="0" smtClean="0">
              <a:latin typeface="游ゴシック" panose="020B0400000000000000" pitchFamily="50" charset="-128"/>
            </a:endParaRPr>
          </a:p>
          <a:p>
            <a:pPr marL="0" indent="0">
              <a:buNone/>
            </a:pPr>
            <a:r>
              <a:rPr lang="ja-JP" altLang="en-US" sz="9600" dirty="0" smtClean="0">
                <a:latin typeface="游ゴシック" panose="020B0400000000000000" pitchFamily="50" charset="-128"/>
              </a:rPr>
              <a:t>児童相談所虐待対応ダイヤル</a:t>
            </a:r>
            <a:r>
              <a:rPr lang="en-US" altLang="ja-JP" sz="9600" b="1" dirty="0" smtClean="0">
                <a:solidFill>
                  <a:srgbClr val="FF0000"/>
                </a:solidFill>
                <a:latin typeface="游ゴシック" panose="020B0400000000000000" pitchFamily="50" charset="-128"/>
              </a:rPr>
              <a:t>189</a:t>
            </a:r>
            <a:r>
              <a:rPr lang="ja-JP" altLang="en-US" sz="9600" b="1" dirty="0" smtClean="0">
                <a:solidFill>
                  <a:srgbClr val="FF0000"/>
                </a:solidFill>
                <a:latin typeface="游ゴシック" panose="020B0400000000000000" pitchFamily="50" charset="-128"/>
              </a:rPr>
              <a:t>（いちはやく）</a:t>
            </a:r>
            <a:r>
              <a:rPr lang="ja-JP" altLang="en-US" sz="9600" dirty="0" smtClean="0">
                <a:latin typeface="游ゴシック" panose="020B0400000000000000" pitchFamily="50" charset="-128"/>
              </a:rPr>
              <a:t>（</a:t>
            </a:r>
            <a:r>
              <a:rPr lang="en-US" altLang="ja-JP" sz="9600" dirty="0" smtClean="0">
                <a:latin typeface="游ゴシック" panose="020B0400000000000000" pitchFamily="50" charset="-128"/>
              </a:rPr>
              <a:t>24</a:t>
            </a:r>
            <a:r>
              <a:rPr lang="ja-JP" altLang="en-US" sz="9600" dirty="0" smtClean="0">
                <a:latin typeface="游ゴシック" panose="020B0400000000000000" pitchFamily="50" charset="-128"/>
              </a:rPr>
              <a:t>時間  </a:t>
            </a:r>
            <a:r>
              <a:rPr lang="en-US" altLang="ja-JP" sz="9600" dirty="0" smtClean="0">
                <a:latin typeface="游ゴシック" panose="020B0400000000000000" pitchFamily="50" charset="-128"/>
              </a:rPr>
              <a:t>365</a:t>
            </a:r>
            <a:r>
              <a:rPr lang="ja-JP" altLang="en-US" sz="9600" dirty="0" smtClean="0">
                <a:latin typeface="游ゴシック" panose="020B0400000000000000" pitchFamily="50" charset="-128"/>
              </a:rPr>
              <a:t>日）</a:t>
            </a:r>
            <a:endParaRPr lang="en-US" altLang="ja-JP" sz="9600" dirty="0" smtClean="0">
              <a:latin typeface="游ゴシック" panose="020B0400000000000000" pitchFamily="50" charset="-128"/>
            </a:endParaRPr>
          </a:p>
          <a:p>
            <a:pPr marL="0" indent="0">
              <a:buNone/>
            </a:pPr>
            <a:endParaRPr lang="en-US" altLang="ja-JP" sz="9600" dirty="0" smtClean="0">
              <a:solidFill>
                <a:srgbClr val="FF0000"/>
              </a:solidFill>
              <a:latin typeface="游ゴシック" panose="020B0400000000000000" pitchFamily="50" charset="-128"/>
            </a:endParaRPr>
          </a:p>
          <a:p>
            <a:pPr marL="0" indent="0">
              <a:buNone/>
            </a:pPr>
            <a:r>
              <a:rPr lang="ja-JP" altLang="en-US" sz="9600" dirty="0" smtClean="0">
                <a:latin typeface="游ゴシック" panose="020B0400000000000000" pitchFamily="50" charset="-128"/>
              </a:rPr>
              <a:t>各区こども家庭支援室</a:t>
            </a:r>
            <a:r>
              <a:rPr lang="ja-JP" altLang="en-US" sz="9600" dirty="0" smtClean="0">
                <a:solidFill>
                  <a:srgbClr val="FF0000"/>
                </a:solidFill>
                <a:latin typeface="游ゴシック" panose="020B0400000000000000" pitchFamily="50" charset="-128"/>
              </a:rPr>
              <a:t>（次ページ</a:t>
            </a:r>
            <a:r>
              <a:rPr lang="ja-JP" altLang="en-US" sz="9600" dirty="0">
                <a:solidFill>
                  <a:srgbClr val="FF0000"/>
                </a:solidFill>
                <a:latin typeface="游ゴシック" panose="020B0400000000000000" pitchFamily="50" charset="-128"/>
              </a:rPr>
              <a:t>電話番号</a:t>
            </a:r>
            <a:r>
              <a:rPr lang="ja-JP" altLang="en-US" sz="9600" dirty="0" smtClean="0">
                <a:solidFill>
                  <a:srgbClr val="FF0000"/>
                </a:solidFill>
                <a:latin typeface="游ゴシック" panose="020B0400000000000000" pitchFamily="50" charset="-128"/>
              </a:rPr>
              <a:t>）　</a:t>
            </a:r>
          </a:p>
          <a:p>
            <a:pPr marL="0" indent="0">
              <a:buFont typeface="Arial" panose="020B0604020202020204" pitchFamily="34" charset="0"/>
              <a:buNone/>
            </a:pPr>
            <a:endParaRPr lang="en-US" altLang="ja-JP" sz="8000" dirty="0" smtClean="0">
              <a:solidFill>
                <a:srgbClr val="FF0000"/>
              </a:solidFill>
              <a:latin typeface="游ゴシック" panose="020B0400000000000000" pitchFamily="50" charset="-128"/>
            </a:endParaRPr>
          </a:p>
          <a:p>
            <a:pPr marL="0" indent="0">
              <a:buFont typeface="Arial" panose="020B0604020202020204" pitchFamily="34" charset="0"/>
              <a:buNone/>
            </a:pPr>
            <a:r>
              <a:rPr lang="ja-JP" altLang="en-US" sz="8000" dirty="0" smtClean="0">
                <a:solidFill>
                  <a:srgbClr val="FF0000"/>
                </a:solidFill>
                <a:latin typeface="游ゴシック" panose="020B0400000000000000" pitchFamily="50" charset="-128"/>
              </a:rPr>
              <a:t>　</a:t>
            </a:r>
            <a:endParaRPr lang="ja-JP" altLang="en-US" sz="8000" dirty="0"/>
          </a:p>
        </p:txBody>
      </p:sp>
    </p:spTree>
    <p:extLst>
      <p:ext uri="{BB962C8B-B14F-4D97-AF65-F5344CB8AC3E}">
        <p14:creationId xmlns:p14="http://schemas.microsoft.com/office/powerpoint/2010/main" val="1093103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14288"/>
            <a:ext cx="12192000" cy="956603"/>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2"/>
          <a:stretch>
            <a:fillRect/>
          </a:stretch>
        </p:blipFill>
        <p:spPr>
          <a:xfrm>
            <a:off x="8875363" y="6066545"/>
            <a:ext cx="3316637" cy="791455"/>
          </a:xfrm>
          <a:prstGeom prst="rect">
            <a:avLst/>
          </a:prstGeom>
        </p:spPr>
      </p:pic>
      <p:sp>
        <p:nvSpPr>
          <p:cNvPr id="8" name="テキスト ボックス 7"/>
          <p:cNvSpPr txBox="1"/>
          <p:nvPr/>
        </p:nvSpPr>
        <p:spPr>
          <a:xfrm>
            <a:off x="3864329" y="1172461"/>
            <a:ext cx="2328653" cy="707886"/>
          </a:xfrm>
          <a:prstGeom prst="rect">
            <a:avLst/>
          </a:prstGeom>
          <a:noFill/>
        </p:spPr>
        <p:txBody>
          <a:bodyPr wrap="square" rtlCol="0">
            <a:spAutoFit/>
          </a:bodyPr>
          <a:lstStyle/>
          <a:p>
            <a:pPr algn="ctr"/>
            <a:r>
              <a:rPr lang="ja-JP" altLang="en-US" sz="2000" b="1" dirty="0">
                <a:solidFill>
                  <a:srgbClr val="FF0000"/>
                </a:solidFill>
              </a:rPr>
              <a:t>こども家庭</a:t>
            </a:r>
            <a:r>
              <a:rPr lang="ja-JP" altLang="en-US" sz="2000" b="1" dirty="0" smtClean="0">
                <a:solidFill>
                  <a:srgbClr val="FF0000"/>
                </a:solidFill>
              </a:rPr>
              <a:t>支援室</a:t>
            </a:r>
            <a:endParaRPr lang="en-US" altLang="ja-JP" sz="2000" b="1" dirty="0" smtClean="0">
              <a:solidFill>
                <a:srgbClr val="FF0000"/>
              </a:solidFill>
            </a:endParaRPr>
          </a:p>
          <a:p>
            <a:pPr algn="ctr"/>
            <a:r>
              <a:rPr lang="ja-JP" altLang="en-US" sz="2000" b="1" dirty="0" smtClean="0">
                <a:solidFill>
                  <a:srgbClr val="FF0000"/>
                </a:solidFill>
              </a:rPr>
              <a:t>専用ダイヤル</a:t>
            </a:r>
            <a:endParaRPr kumimoji="1" lang="ja-JP" altLang="en-US" sz="2000" b="1" dirty="0">
              <a:solidFill>
                <a:srgbClr val="FF0000"/>
              </a:solidFill>
            </a:endParaRPr>
          </a:p>
        </p:txBody>
      </p:sp>
      <p:sp>
        <p:nvSpPr>
          <p:cNvPr id="10" name="テキスト ボックス 9"/>
          <p:cNvSpPr txBox="1"/>
          <p:nvPr/>
        </p:nvSpPr>
        <p:spPr>
          <a:xfrm>
            <a:off x="7010472" y="1295572"/>
            <a:ext cx="1864891" cy="461665"/>
          </a:xfrm>
          <a:prstGeom prst="rect">
            <a:avLst/>
          </a:prstGeom>
          <a:noFill/>
        </p:spPr>
        <p:txBody>
          <a:bodyPr wrap="square" rtlCol="0">
            <a:spAutoFit/>
          </a:bodyPr>
          <a:lstStyle/>
          <a:p>
            <a:r>
              <a:rPr lang="ja-JP" altLang="en-US" sz="2400" dirty="0" smtClean="0"/>
              <a:t>区</a:t>
            </a:r>
            <a:r>
              <a:rPr lang="ja-JP" altLang="en-US" sz="2400" dirty="0"/>
              <a:t>役所</a:t>
            </a:r>
            <a:r>
              <a:rPr lang="ja-JP" altLang="en-US" sz="2400" dirty="0" smtClean="0"/>
              <a:t>代表</a:t>
            </a:r>
            <a:endParaRPr lang="en-US" altLang="ja-JP" sz="2400" dirty="0" smtClean="0"/>
          </a:p>
        </p:txBody>
      </p:sp>
      <p:sp>
        <p:nvSpPr>
          <p:cNvPr id="12" name="タイトル 1"/>
          <p:cNvSpPr txBox="1">
            <a:spLocks/>
          </p:cNvSpPr>
          <p:nvPr/>
        </p:nvSpPr>
        <p:spPr>
          <a:xfrm>
            <a:off x="390522" y="128931"/>
            <a:ext cx="7781926" cy="8276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b="1" smtClean="0">
                <a:solidFill>
                  <a:schemeClr val="bg1"/>
                </a:solidFill>
                <a:latin typeface="游ゴシック" panose="020B0400000000000000" pitchFamily="50" charset="-128"/>
                <a:ea typeface="游ゴシック" panose="020B0400000000000000" pitchFamily="50" charset="-128"/>
              </a:rPr>
              <a:t>児童虐待の防止等に関する法律第６条</a:t>
            </a:r>
            <a:endParaRPr lang="ja-JP" altLang="en-US" sz="3200" b="1" dirty="0">
              <a:solidFill>
                <a:schemeClr val="bg1"/>
              </a:solidFill>
            </a:endParaRPr>
          </a:p>
        </p:txBody>
      </p:sp>
      <p:graphicFrame>
        <p:nvGraphicFramePr>
          <p:cNvPr id="9" name="表 8"/>
          <p:cNvGraphicFramePr>
            <a:graphicFrameLocks noGrp="1"/>
          </p:cNvGraphicFramePr>
          <p:nvPr>
            <p:extLst>
              <p:ext uri="{D42A27DB-BD31-4B8C-83A1-F6EECF244321}">
                <p14:modId xmlns:p14="http://schemas.microsoft.com/office/powerpoint/2010/main" val="846720381"/>
              </p:ext>
            </p:extLst>
          </p:nvPr>
        </p:nvGraphicFramePr>
        <p:xfrm>
          <a:off x="2319608" y="1261217"/>
          <a:ext cx="7045037" cy="2272043"/>
        </p:xfrm>
        <a:graphic>
          <a:graphicData uri="http://schemas.openxmlformats.org/drawingml/2006/table">
            <a:tbl>
              <a:tblPr firstRow="1" firstCol="1" bandRow="1"/>
              <a:tblGrid>
                <a:gridCol w="743161">
                  <a:extLst>
                    <a:ext uri="{9D8B030D-6E8A-4147-A177-3AD203B41FA5}">
                      <a16:colId xmlns:a16="http://schemas.microsoft.com/office/drawing/2014/main" val="4145063632"/>
                    </a:ext>
                  </a:extLst>
                </a:gridCol>
                <a:gridCol w="2211337">
                  <a:extLst>
                    <a:ext uri="{9D8B030D-6E8A-4147-A177-3AD203B41FA5}">
                      <a16:colId xmlns:a16="http://schemas.microsoft.com/office/drawing/2014/main" val="1649894068"/>
                    </a:ext>
                  </a:extLst>
                </a:gridCol>
                <a:gridCol w="2100099">
                  <a:extLst>
                    <a:ext uri="{9D8B030D-6E8A-4147-A177-3AD203B41FA5}">
                      <a16:colId xmlns:a16="http://schemas.microsoft.com/office/drawing/2014/main" val="821614876"/>
                    </a:ext>
                  </a:extLst>
                </a:gridCol>
                <a:gridCol w="1990440">
                  <a:extLst>
                    <a:ext uri="{9D8B030D-6E8A-4147-A177-3AD203B41FA5}">
                      <a16:colId xmlns:a16="http://schemas.microsoft.com/office/drawing/2014/main" val="1658272521"/>
                    </a:ext>
                  </a:extLst>
                </a:gridCol>
              </a:tblGrid>
              <a:tr h="642784">
                <a:tc>
                  <a:txBody>
                    <a:bodyPr/>
                    <a:lstStyle/>
                    <a:p>
                      <a:pPr marL="71755" marR="71755" algn="ctr">
                        <a:spcAft>
                          <a:spcPts val="0"/>
                        </a:spcAft>
                      </a:pP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通告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71755" marR="71755" algn="ctr">
                        <a:spcAft>
                          <a:spcPts val="0"/>
                        </a:spcAft>
                      </a:pP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機関</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各区こども家庭支援室</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ja-JP"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こども家庭センター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200" b="1" kern="100" dirty="0">
                          <a:effectLst/>
                          <a:latin typeface="游明朝" panose="02020400000000000000" pitchFamily="18" charset="-128"/>
                          <a:ea typeface="BIZ UDPゴシック" panose="020B0400000000000000" pitchFamily="50" charset="-128"/>
                          <a:cs typeface="Times New Roman" panose="02020603050405020304" pitchFamily="18" charset="0"/>
                        </a:rPr>
                        <a:t>（児童相談所）</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7C80"/>
                    </a:solidFill>
                  </a:tcPr>
                </a:tc>
                <a:tc>
                  <a:txBody>
                    <a:bodyPr/>
                    <a:lstStyle/>
                    <a:p>
                      <a:pPr algn="ctr">
                        <a:spcAft>
                          <a:spcPts val="0"/>
                        </a:spcAft>
                      </a:pPr>
                      <a:r>
                        <a:rPr lang="ja-JP" sz="1200" b="1" kern="100">
                          <a:effectLst/>
                          <a:latin typeface="游明朝" panose="02020400000000000000" pitchFamily="18" charset="-128"/>
                          <a:ea typeface="BIZ UDPゴシック" panose="020B0400000000000000" pitchFamily="50" charset="-128"/>
                          <a:cs typeface="Times New Roman" panose="02020603050405020304" pitchFamily="18" charset="0"/>
                        </a:rPr>
                        <a:t>警　察</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963252539"/>
                  </a:ext>
                </a:extLst>
              </a:tr>
              <a:tr h="543599">
                <a:tc>
                  <a:txBody>
                    <a:bodyPr/>
                    <a:lstStyle/>
                    <a:p>
                      <a:pPr marL="71755" marR="71755" algn="ctr">
                        <a:spcAft>
                          <a:spcPts val="0"/>
                        </a:spcAft>
                      </a:pP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役割</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a:lnSpc>
                          <a:spcPct val="100000"/>
                        </a:lnSpc>
                        <a:spcBef>
                          <a:spcPts val="600"/>
                        </a:spcBef>
                        <a:spcAft>
                          <a:spcPts val="60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児童の身近な場所における継続的な支援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一時保護など専門的な知識技術を要する支援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命に危険がある場合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5048828"/>
                  </a:ext>
                </a:extLst>
              </a:tr>
              <a:tr h="421347">
                <a:tc rowSpan="2">
                  <a:txBody>
                    <a:bodyPr/>
                    <a:lstStyle/>
                    <a:p>
                      <a:pPr marL="133350" marR="71755" indent="-133350" algn="ctr">
                        <a:spcAft>
                          <a:spcPts val="0"/>
                        </a:spcAft>
                      </a:pPr>
                      <a:r>
                        <a:rPr lang="ja-JP" sz="14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連絡先</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52400" indent="-152400" algn="ctr">
                        <a:lnSpc>
                          <a:spcPts val="1300"/>
                        </a:lnSpc>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下記参照</a:t>
                      </a:r>
                      <a:endParaRPr lang="ja-JP" sz="105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marL="133350" indent="-133350" algn="ctr">
                        <a:lnSpc>
                          <a:spcPts val="1300"/>
                        </a:lnSpc>
                        <a:spcAft>
                          <a:spcPts val="0"/>
                        </a:spcAft>
                      </a:pPr>
                      <a:r>
                        <a:rPr lang="ja-JP" sz="105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※こどもの住所地の区</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ja-JP" sz="1200" b="1"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200" b="1"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５９９－７３００</a:t>
                      </a:r>
                      <a:endParaRPr lang="ja-JP" sz="1050" b="1"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１１０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p>
                      <a:pPr indent="133350" algn="just">
                        <a:lnSpc>
                          <a:spcPts val="1200"/>
                        </a:lnSpc>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または、所轄の警察署</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408736"/>
                  </a:ext>
                </a:extLst>
              </a:tr>
              <a:tr h="664313">
                <a:tc vMerge="1">
                  <a:txBody>
                    <a:bodyPr/>
                    <a:lstStyle/>
                    <a:p>
                      <a:endParaRPr kumimoji="1" lang="ja-JP" altLang="en-US"/>
                    </a:p>
                  </a:txBody>
                  <a:tcPr/>
                </a:tc>
                <a:tc gridSpan="2">
                  <a:txBody>
                    <a:bodyPr/>
                    <a:lstStyle/>
                    <a:p>
                      <a:pPr algn="just">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【時間外】</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152400" algn="just">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児童相談所虐待対応ダイヤル（２４時間３６５日）　</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spcAft>
                          <a:spcPts val="0"/>
                        </a:spcAft>
                      </a:pPr>
                      <a:r>
                        <a:rPr lang="ja-JP" sz="1200" kern="100" dirty="0">
                          <a:solidFill>
                            <a:srgbClr val="000000"/>
                          </a:solidFill>
                          <a:effectLst/>
                          <a:latin typeface="游明朝" panose="02020400000000000000" pitchFamily="18" charset="-128"/>
                          <a:ea typeface="BIZ UDPゴシック" panose="020B0400000000000000" pitchFamily="50" charset="-128"/>
                          <a:cs typeface="Times New Roman" panose="02020603050405020304" pitchFamily="18" charset="0"/>
                        </a:rPr>
                        <a:t>☎</a:t>
                      </a: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１８９</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082659660"/>
                  </a:ext>
                </a:extLst>
              </a:tr>
            </a:tbl>
          </a:graphicData>
        </a:graphic>
      </p:graphicFrame>
      <p:graphicFrame>
        <p:nvGraphicFramePr>
          <p:cNvPr id="11" name="表 10"/>
          <p:cNvGraphicFramePr>
            <a:graphicFrameLocks noGrp="1"/>
          </p:cNvGraphicFramePr>
          <p:nvPr>
            <p:extLst>
              <p:ext uri="{D42A27DB-BD31-4B8C-83A1-F6EECF244321}">
                <p14:modId xmlns:p14="http://schemas.microsoft.com/office/powerpoint/2010/main" val="1811834699"/>
              </p:ext>
            </p:extLst>
          </p:nvPr>
        </p:nvGraphicFramePr>
        <p:xfrm>
          <a:off x="2319609" y="3955890"/>
          <a:ext cx="7045036" cy="2078185"/>
        </p:xfrm>
        <a:graphic>
          <a:graphicData uri="http://schemas.openxmlformats.org/drawingml/2006/table">
            <a:tbl>
              <a:tblPr firstRow="1" firstCol="1" bandRow="1"/>
              <a:tblGrid>
                <a:gridCol w="731148">
                  <a:extLst>
                    <a:ext uri="{9D8B030D-6E8A-4147-A177-3AD203B41FA5}">
                      <a16:colId xmlns:a16="http://schemas.microsoft.com/office/drawing/2014/main" val="171435082"/>
                    </a:ext>
                  </a:extLst>
                </a:gridCol>
                <a:gridCol w="1541833">
                  <a:extLst>
                    <a:ext uri="{9D8B030D-6E8A-4147-A177-3AD203B41FA5}">
                      <a16:colId xmlns:a16="http://schemas.microsoft.com/office/drawing/2014/main" val="1563217942"/>
                    </a:ext>
                  </a:extLst>
                </a:gridCol>
                <a:gridCol w="697495">
                  <a:extLst>
                    <a:ext uri="{9D8B030D-6E8A-4147-A177-3AD203B41FA5}">
                      <a16:colId xmlns:a16="http://schemas.microsoft.com/office/drawing/2014/main" val="3782785362"/>
                    </a:ext>
                  </a:extLst>
                </a:gridCol>
                <a:gridCol w="1579309">
                  <a:extLst>
                    <a:ext uri="{9D8B030D-6E8A-4147-A177-3AD203B41FA5}">
                      <a16:colId xmlns:a16="http://schemas.microsoft.com/office/drawing/2014/main" val="2927283866"/>
                    </a:ext>
                  </a:extLst>
                </a:gridCol>
                <a:gridCol w="758680">
                  <a:extLst>
                    <a:ext uri="{9D8B030D-6E8A-4147-A177-3AD203B41FA5}">
                      <a16:colId xmlns:a16="http://schemas.microsoft.com/office/drawing/2014/main" val="2240500256"/>
                    </a:ext>
                  </a:extLst>
                </a:gridCol>
                <a:gridCol w="1736571">
                  <a:extLst>
                    <a:ext uri="{9D8B030D-6E8A-4147-A177-3AD203B41FA5}">
                      <a16:colId xmlns:a16="http://schemas.microsoft.com/office/drawing/2014/main" val="1613238535"/>
                    </a:ext>
                  </a:extLst>
                </a:gridCol>
              </a:tblGrid>
              <a:tr h="486781">
                <a:tc gridSpan="6">
                  <a:txBody>
                    <a:bodyPr/>
                    <a:lstStyle/>
                    <a:p>
                      <a:pPr algn="ctr">
                        <a:lnSpc>
                          <a:spcPts val="1700"/>
                        </a:lnSpc>
                        <a:spcAft>
                          <a:spcPts val="0"/>
                        </a:spcAft>
                      </a:pPr>
                      <a:r>
                        <a:rPr lang="ja-JP" altLang="en-US" sz="14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区役所</a:t>
                      </a:r>
                      <a:r>
                        <a:rPr lang="ja-JP" sz="1400" b="1" kern="100" dirty="0" smtClean="0">
                          <a:effectLst/>
                          <a:latin typeface="游明朝" panose="02020400000000000000" pitchFamily="18" charset="-128"/>
                          <a:ea typeface="BIZ UDPゴシック" panose="020B0400000000000000" pitchFamily="50" charset="-128"/>
                          <a:cs typeface="Times New Roman" panose="02020603050405020304" pitchFamily="18" charset="0"/>
                        </a:rPr>
                        <a:t>こども</a:t>
                      </a:r>
                      <a:r>
                        <a:rPr lang="ja-JP" sz="1400" b="1" kern="100" dirty="0">
                          <a:effectLst/>
                          <a:latin typeface="游明朝" panose="02020400000000000000" pitchFamily="18" charset="-128"/>
                          <a:ea typeface="BIZ UDPゴシック" panose="020B0400000000000000" pitchFamily="50" charset="-128"/>
                          <a:cs typeface="Times New Roman" panose="02020603050405020304" pitchFamily="18" charset="0"/>
                        </a:rPr>
                        <a:t>家庭支援室　直通　（平日８：４５～１７：３０）</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06625155"/>
                  </a:ext>
                </a:extLst>
              </a:tr>
              <a:tr h="397851">
                <a:tc>
                  <a:txBody>
                    <a:bodyPr/>
                    <a:lstStyle/>
                    <a:p>
                      <a:pPr algn="just">
                        <a:lnSpc>
                          <a:spcPts val="1500"/>
                        </a:lnSpc>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東　灘</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８５６－８０８０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　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５９５－４１５０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北須磨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７９３－８０８０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001483"/>
                  </a:ext>
                </a:extLst>
              </a:tr>
              <a:tr h="397851">
                <a:tc>
                  <a:txBody>
                    <a:bodyPr/>
                    <a:lstStyle/>
                    <a:p>
                      <a:pPr algn="just">
                        <a:lnSpc>
                          <a:spcPts val="1500"/>
                        </a:lnSpc>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　灘</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８４３－７０３５</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北　神</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９８７－０９９０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垂　水</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７０５－１１５０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2547380"/>
                  </a:ext>
                </a:extLst>
              </a:tr>
              <a:tr h="397851">
                <a:tc>
                  <a:txBody>
                    <a:bodyPr/>
                    <a:lstStyle/>
                    <a:p>
                      <a:pPr algn="just">
                        <a:lnSpc>
                          <a:spcPts val="1500"/>
                        </a:lnSpc>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中　央</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３３５－５４２３</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長　田</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５２１－０４１５</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　西</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９９１－６６１１</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959411"/>
                  </a:ext>
                </a:extLst>
              </a:tr>
              <a:tr h="397851">
                <a:tc>
                  <a:txBody>
                    <a:bodyPr/>
                    <a:lstStyle/>
                    <a:p>
                      <a:pPr algn="just">
                        <a:lnSpc>
                          <a:spcPts val="1500"/>
                        </a:lnSpc>
                        <a:spcAft>
                          <a:spcPts val="0"/>
                        </a:spcAft>
                      </a:pPr>
                      <a:r>
                        <a:rPr lang="ja-JP" sz="1400" kern="100" dirty="0">
                          <a:effectLst/>
                          <a:latin typeface="游明朝" panose="02020400000000000000" pitchFamily="18" charset="-128"/>
                          <a:ea typeface="BIZ UDPゴシック" panose="020B0400000000000000" pitchFamily="50" charset="-128"/>
                          <a:cs typeface="Times New Roman" panose="02020603050405020304" pitchFamily="18" charset="0"/>
                        </a:rPr>
                        <a:t>兵　庫</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５１２―２５２５</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200" kern="100" dirty="0">
                          <a:effectLst/>
                          <a:latin typeface="游明朝" panose="02020400000000000000" pitchFamily="18" charset="-128"/>
                          <a:ea typeface="BIZ UDPゴシック" panose="020B0400000000000000" pitchFamily="50" charset="-128"/>
                          <a:cs typeface="Times New Roman" panose="02020603050405020304" pitchFamily="18" charset="0"/>
                        </a:rPr>
                        <a:t>須　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kern="100" dirty="0">
                          <a:solidFill>
                            <a:srgbClr val="FF0000"/>
                          </a:solidFill>
                          <a:effectLst/>
                          <a:latin typeface="游明朝" panose="02020400000000000000" pitchFamily="18" charset="-128"/>
                          <a:ea typeface="BIZ UDPゴシック" panose="020B0400000000000000" pitchFamily="50" charset="-128"/>
                          <a:cs typeface="Times New Roman" panose="02020603050405020304" pitchFamily="18" charset="0"/>
                        </a:rPr>
                        <a:t>７３１－８０８０</a:t>
                      </a:r>
                      <a:endParaRPr lang="ja-JP" sz="1200" kern="100" dirty="0">
                        <a:solidFill>
                          <a:srgbClr val="FF0000"/>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ja-JP" sz="1200" kern="100" dirty="0">
                          <a:effectLst/>
                          <a:latin typeface="游明朝" panose="02020400000000000000" pitchFamily="18" charset="-128"/>
                          <a:ea typeface="游明朝" panose="02020400000000000000" pitchFamily="18" charset="-128"/>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extLst>
                  <a:ext uri="{0D108BD9-81ED-4DB2-BD59-A6C34878D82A}">
                    <a16:rowId xmlns:a16="http://schemas.microsoft.com/office/drawing/2014/main" val="997576914"/>
                  </a:ext>
                </a:extLst>
              </a:tr>
            </a:tbl>
          </a:graphicData>
        </a:graphic>
      </p:graphicFrame>
      <p:sp>
        <p:nvSpPr>
          <p:cNvPr id="2" name="屈折矢印 1"/>
          <p:cNvSpPr/>
          <p:nvPr/>
        </p:nvSpPr>
        <p:spPr>
          <a:xfrm rot="10800000">
            <a:off x="2812469" y="2521527"/>
            <a:ext cx="692730" cy="1401893"/>
          </a:xfrm>
          <a:prstGeom prst="bentUpArrow">
            <a:avLst>
              <a:gd name="adj1" fmla="val 23000"/>
              <a:gd name="adj2" fmla="val 19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77700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2255</Words>
  <Application>Microsoft Office PowerPoint</Application>
  <PresentationFormat>ワイド画面</PresentationFormat>
  <Paragraphs>265</Paragraphs>
  <Slides>19</Slides>
  <Notes>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19</vt:i4>
      </vt:variant>
    </vt:vector>
  </HeadingPairs>
  <TitlesOfParts>
    <vt:vector size="33" baseType="lpstr">
      <vt:lpstr>-apple-system-body</vt:lpstr>
      <vt:lpstr>BIZ UDPゴシック</vt:lpstr>
      <vt:lpstr>HGPｺﾞｼｯｸE</vt:lpstr>
      <vt:lpstr>HG丸ｺﾞｼｯｸM-PRO</vt:lpstr>
      <vt:lpstr>ＭＳ Ｐゴシック</vt:lpstr>
      <vt:lpstr>ＭＳ 明朝</vt:lpstr>
      <vt:lpstr>新細明體</vt:lpstr>
      <vt:lpstr>メイリオ</vt:lpstr>
      <vt:lpstr>游ゴシック</vt:lpstr>
      <vt:lpstr>游ゴシック Light</vt:lpstr>
      <vt:lpstr>游明朝</vt:lpstr>
      <vt:lpstr>Arial</vt:lpstr>
      <vt:lpstr>Times New Roman</vt:lpstr>
      <vt:lpstr>Office テーマ</vt:lpstr>
      <vt:lpstr>  神戸市主任児童委員 （こどもサポーター）の役割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児童虐待の防止等に関する法律第６条</vt:lpstr>
      <vt:lpstr>PowerPoint プレゼンテーション</vt:lpstr>
      <vt:lpstr>PowerPoint プレゼンテーション</vt:lpstr>
      <vt:lpstr>神戸市の児童虐待対応の体制</vt:lpstr>
      <vt:lpstr>こどもサポーターの役割</vt:lpstr>
      <vt:lpstr>地域での子育て支援活動</vt:lpstr>
      <vt:lpstr>要支援家庭への支援活動</vt:lpstr>
      <vt:lpstr>見守り活動の例</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神戸市主任児童委員 （こどもサポーター）の役割</dc:title>
  <dc:creator>Windows ユーザー</dc:creator>
  <cp:lastModifiedBy>Windows ユーザー</cp:lastModifiedBy>
  <cp:revision>66</cp:revision>
  <cp:lastPrinted>2025-03-16T02:46:37Z</cp:lastPrinted>
  <dcterms:created xsi:type="dcterms:W3CDTF">2024-02-28T10:05:55Z</dcterms:created>
  <dcterms:modified xsi:type="dcterms:W3CDTF">2025-04-24T08:48:57Z</dcterms:modified>
</cp:coreProperties>
</file>