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468" cy="494019"/>
          </a:xfrm>
          <a:prstGeom prst="rect">
            <a:avLst/>
          </a:prstGeom>
        </p:spPr>
        <p:txBody>
          <a:bodyPr vert="horz" lIns="89785" tIns="44892" rIns="89785" bIns="448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742" y="0"/>
            <a:ext cx="2918468" cy="494019"/>
          </a:xfrm>
          <a:prstGeom prst="rect">
            <a:avLst/>
          </a:prstGeom>
        </p:spPr>
        <p:txBody>
          <a:bodyPr vert="horz" lIns="89785" tIns="44892" rIns="89785" bIns="44892"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372294"/>
            <a:ext cx="2918468" cy="494019"/>
          </a:xfrm>
          <a:prstGeom prst="rect">
            <a:avLst/>
          </a:prstGeom>
        </p:spPr>
        <p:txBody>
          <a:bodyPr vert="horz" lIns="89785" tIns="44892" rIns="89785" bIns="448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742" y="9372294"/>
            <a:ext cx="2918468" cy="494019"/>
          </a:xfrm>
          <a:prstGeom prst="rect">
            <a:avLst/>
          </a:prstGeom>
        </p:spPr>
        <p:txBody>
          <a:bodyPr vert="horz" lIns="89785" tIns="44892" rIns="89785" bIns="44892" rtlCol="0" anchor="b"/>
          <a:lstStyle>
            <a:lvl1pPr algn="r">
              <a:defRPr sz="1200"/>
            </a:lvl1pPr>
          </a:lstStyle>
          <a:p>
            <a:fld id="{714B1DEC-5646-4829-8D53-62710404AFC2}" type="slidenum">
              <a:rPr kumimoji="1" lang="ja-JP" altLang="en-US" smtClean="0"/>
              <a:t>‹#›</a:t>
            </a:fld>
            <a:endParaRPr kumimoji="1" lang="ja-JP" altLang="en-US"/>
          </a:p>
        </p:txBody>
      </p:sp>
    </p:spTree>
    <p:extLst>
      <p:ext uri="{BB962C8B-B14F-4D97-AF65-F5344CB8AC3E}">
        <p14:creationId xmlns:p14="http://schemas.microsoft.com/office/powerpoint/2010/main" val="73964564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30"/>
          </a:xfrm>
          <a:prstGeom prst="rect">
            <a:avLst/>
          </a:prstGeom>
        </p:spPr>
        <p:txBody>
          <a:bodyPr vert="horz" lIns="94857" tIns="47429" rIns="94857" bIns="4742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4" y="0"/>
            <a:ext cx="2918831" cy="495030"/>
          </a:xfrm>
          <a:prstGeom prst="rect">
            <a:avLst/>
          </a:prstGeom>
        </p:spPr>
        <p:txBody>
          <a:bodyPr vert="horz" lIns="94857" tIns="47429" rIns="94857" bIns="47429" rtlCol="0"/>
          <a:lstStyle>
            <a:lvl1pPr algn="r">
              <a:defRPr sz="1300"/>
            </a:lvl1pPr>
          </a:lstStyle>
          <a:p>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4857" tIns="47429" rIns="94857" bIns="47429"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57" tIns="47429" rIns="94857" bIns="4742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5028"/>
          </a:xfrm>
          <a:prstGeom prst="rect">
            <a:avLst/>
          </a:prstGeom>
        </p:spPr>
        <p:txBody>
          <a:bodyPr vert="horz" lIns="94857" tIns="47429" rIns="94857" bIns="4742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5028"/>
          </a:xfrm>
          <a:prstGeom prst="rect">
            <a:avLst/>
          </a:prstGeom>
        </p:spPr>
        <p:txBody>
          <a:bodyPr vert="horz" lIns="94857" tIns="47429" rIns="94857" bIns="47429" rtlCol="0" anchor="b"/>
          <a:lstStyle>
            <a:lvl1pPr algn="r">
              <a:defRPr sz="1300"/>
            </a:lvl1pPr>
          </a:lstStyle>
          <a:p>
            <a:fld id="{888466CF-CD7A-4C94-B90A-C21D4D8ED566}" type="slidenum">
              <a:rPr kumimoji="1" lang="ja-JP" altLang="en-US" smtClean="0"/>
              <a:t>‹#›</a:t>
            </a:fld>
            <a:endParaRPr kumimoji="1" lang="ja-JP" altLang="en-US"/>
          </a:p>
        </p:txBody>
      </p:sp>
    </p:spTree>
    <p:extLst>
      <p:ext uri="{BB962C8B-B14F-4D97-AF65-F5344CB8AC3E}">
        <p14:creationId xmlns:p14="http://schemas.microsoft.com/office/powerpoint/2010/main" val="247690636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a:ln/>
        </p:spPr>
      </p:sp>
      <p:sp>
        <p:nvSpPr>
          <p:cNvPr id="2765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経歴説明</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係の業務の説明</a:t>
            </a:r>
          </a:p>
        </p:txBody>
      </p:sp>
      <p:sp>
        <p:nvSpPr>
          <p:cNvPr id="2765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70720" indent="-296431">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85723" indent="-237145">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660011" indent="-237145">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134300" indent="-237145">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608589"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3082878"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557167"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4031456"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a:spcBef>
                <a:spcPct val="0"/>
              </a:spcBef>
            </a:pPr>
            <a:fld id="{4B6CBF6A-340A-4168-A1AA-36CAB7F0B990}" type="slidenum">
              <a:rPr lang="en-US" altLang="ja-JP" smtClean="0">
                <a:ea typeface="ＭＳ Ｐゴシック" panose="020B0600070205080204" pitchFamily="50" charset="-128"/>
              </a:rPr>
              <a:pPr>
                <a:spcBef>
                  <a:spcPct val="0"/>
                </a:spcBef>
              </a:pPr>
              <a:t>1</a:t>
            </a:fld>
            <a:endParaRPr lang="en-US" altLang="ja-JP" smtClean="0">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3066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p:cNvSpPr>
            <a:spLocks noGrp="1" noRot="1" noChangeAspect="1" noTextEdit="1"/>
          </p:cNvSpPr>
          <p:nvPr>
            <p:ph type="sldImg"/>
          </p:nvPr>
        </p:nvSpPr>
        <p:spPr>
          <a:ln/>
        </p:spPr>
      </p:sp>
      <p:sp>
        <p:nvSpPr>
          <p:cNvPr id="4608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軽いものから重大なものまで幅が広く、内容も様々。</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乳幼児を炎天下の車に放置して子どもが熱中症で死亡してしまう事件もあれば、シングルマザーで一人で頑張って仕事のためにやむを得ず小さな子に留守番をさせているケースもある。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突然起こることは少なく、長い時間をかけてだんだんと良くない状況になってしまう場合が多い。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環境を調整したり、サービスを使えるように相談に乗ったり、こども家庭センターも区役所も対応する機関である。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乳幼児の体重減少が受診や学校の健康診断で発見される場合がある。子ども食堂や児童館、夏休みは特に学校の見守りの目がないので地域の皆さんが頼り。</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「相談しても良い」と保護者に感じてもらうことも大事。そのことで家庭だけでなくみんなで子どもの安全や安心感を保証できるようになる。</a:t>
            </a:r>
            <a:endParaRPr lang="en-US" altLang="ja-JP" smtClean="0">
              <a:latin typeface="Arial" panose="020B0604020202020204" pitchFamily="34" charset="0"/>
              <a:ea typeface="ＭＳ Ｐ明朝" panose="02020600040205080304" pitchFamily="18" charset="-128"/>
            </a:endParaRPr>
          </a:p>
        </p:txBody>
      </p:sp>
      <p:sp>
        <p:nvSpPr>
          <p:cNvPr id="4608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5D6D6BE-A9D3-4B1B-86C3-146D83D526DB}" type="slidenum">
              <a:rPr lang="en-US" altLang="ja-JP" smtClean="0"/>
              <a:pPr/>
              <a:t>10</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257511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発見されにくい。訪問しても無視されたりして、警察を伴って訪問してなんとか安否確認したこともある。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場合によっては、一時保護を行う。</a:t>
            </a:r>
          </a:p>
        </p:txBody>
      </p:sp>
      <p:sp>
        <p:nvSpPr>
          <p:cNvPr id="4813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B85CF79-D0DA-4627-BEDC-E072E66D0A3F}" type="slidenum">
              <a:rPr lang="en-US" altLang="ja-JP" smtClean="0"/>
              <a:pPr/>
              <a:t>11</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493392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ChangeArrowheads="1" noTextEdit="1"/>
          </p:cNvSpPr>
          <p:nvPr>
            <p:ph type="sldImg"/>
          </p:nvPr>
        </p:nvSpPr>
        <p:spPr>
          <a:ln/>
        </p:spPr>
      </p:sp>
      <p:sp>
        <p:nvSpPr>
          <p:cNvPr id="50179" name="ノート プレースホルダー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夫婦喧嘩でどちらかが</a:t>
            </a:r>
            <a:r>
              <a:rPr lang="en-US" altLang="ja-JP" smtClean="0">
                <a:latin typeface="Arial" panose="020B0604020202020204" pitchFamily="34" charset="0"/>
                <a:ea typeface="ＭＳ Ｐ明朝" panose="02020600040205080304" pitchFamily="18" charset="-128"/>
              </a:rPr>
              <a:t>110</a:t>
            </a:r>
            <a:r>
              <a:rPr lang="ja-JP" altLang="en-US" smtClean="0">
                <a:latin typeface="Arial" panose="020B0604020202020204" pitchFamily="34" charset="0"/>
                <a:ea typeface="ＭＳ Ｐ明朝" panose="02020600040205080304" pitchFamily="18" charset="-128"/>
              </a:rPr>
              <a:t>番して、警察が家に行ったときに発見される。子どもの前で行われたという場合は面前</a:t>
            </a:r>
            <a:r>
              <a:rPr lang="en-US" altLang="ja-JP" smtClean="0">
                <a:latin typeface="Arial" panose="020B0604020202020204" pitchFamily="34" charset="0"/>
                <a:ea typeface="ＭＳ Ｐ明朝" panose="02020600040205080304" pitchFamily="18" charset="-128"/>
              </a:rPr>
              <a:t>DV</a:t>
            </a:r>
            <a:r>
              <a:rPr lang="ja-JP" altLang="en-US" smtClean="0">
                <a:latin typeface="Arial" panose="020B0604020202020204" pitchFamily="34" charset="0"/>
                <a:ea typeface="ＭＳ Ｐ明朝" panose="02020600040205080304" pitchFamily="18" charset="-128"/>
              </a:rPr>
              <a:t>。区役所に対応をお願いする場合も多い。夫婦間の</a:t>
            </a:r>
            <a:r>
              <a:rPr lang="en-US" altLang="ja-JP" smtClean="0">
                <a:latin typeface="Arial" panose="020B0604020202020204" pitchFamily="34" charset="0"/>
                <a:ea typeface="ＭＳ Ｐ明朝" panose="02020600040205080304" pitchFamily="18" charset="-128"/>
              </a:rPr>
              <a:t>DV</a:t>
            </a:r>
            <a:r>
              <a:rPr lang="ja-JP" altLang="en-US" smtClean="0">
                <a:latin typeface="Arial" panose="020B0604020202020204" pitchFamily="34" charset="0"/>
                <a:ea typeface="ＭＳ Ｐ明朝" panose="02020600040205080304" pitchFamily="18" charset="-128"/>
              </a:rPr>
              <a:t>については母が子どもを連れて逃げてシェルターに保護される場合もあり、その際も区役所の力を借りる。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「死ね」「産まんかったらよかった」という、他の兄弟への虐待を目の当たりにする、など。子どもの心を傷つけている。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何がいけないか、医学的に脳が委縮することが証明されている。自己肯定感が下がり、自分のことを大切に思えない。思春期になってから自分で自分を傷つける行為に走る子もいる。その時だけでなく、子どもの将来にも影響を及ぼしている。</a:t>
            </a:r>
          </a:p>
        </p:txBody>
      </p:sp>
      <p:sp>
        <p:nvSpPr>
          <p:cNvPr id="50180" name="スライド番号プレースホルダー 3"/>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EE5428B-BF0C-4EEF-8734-BDC7081CFEAB}" type="slidenum">
              <a:rPr lang="en-US" altLang="ja-JP" smtClean="0"/>
              <a:pPr/>
              <a:t>12</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632366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70720" indent="-296431">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85723" indent="-237145">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660011" indent="-237145">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134300" indent="-237145">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608589"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3082878"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557167"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4031456" indent="-23714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a:spcBef>
                <a:spcPct val="0"/>
              </a:spcBef>
            </a:pPr>
            <a:fld id="{9E8E04A4-67A0-490B-9DFD-F56184BF4BAC}" type="slidenum">
              <a:rPr lang="en-US" altLang="ja-JP" smtClean="0">
                <a:ea typeface="ＭＳ Ｐゴシック" panose="020B0600070205080204" pitchFamily="50" charset="-128"/>
              </a:rPr>
              <a:pPr>
                <a:spcBef>
                  <a:spcPct val="0"/>
                </a:spcBef>
              </a:pPr>
              <a:t>13</a:t>
            </a:fld>
            <a:endParaRPr lang="en-US" altLang="ja-JP" smtClean="0">
              <a:ea typeface="ＭＳ Ｐゴシック" panose="020B0600070205080204" pitchFamily="50"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latin typeface="Arial" panose="020B0604020202020204" pitchFamily="34" charset="0"/>
                <a:ea typeface="ＭＳ Ｐ明朝" panose="02020600040205080304" pitchFamily="18" charset="-128"/>
              </a:rPr>
              <a:t>【</a:t>
            </a:r>
            <a:r>
              <a:rPr lang="ja-JP" altLang="en-US" smtClean="0">
                <a:latin typeface="Arial" panose="020B0604020202020204" pitchFamily="34" charset="0"/>
                <a:ea typeface="ＭＳ Ｐ明朝" panose="02020600040205080304" pitchFamily="18" charset="-128"/>
              </a:rPr>
              <a:t>保護者要因</a:t>
            </a:r>
            <a:r>
              <a:rPr lang="en-US" altLang="ja-JP" smtClean="0">
                <a:latin typeface="Arial" panose="020B0604020202020204" pitchFamily="34" charset="0"/>
                <a:ea typeface="ＭＳ Ｐ明朝" panose="02020600040205080304" pitchFamily="18" charset="-128"/>
              </a:rPr>
              <a:t>】</a:t>
            </a:r>
          </a:p>
          <a:p>
            <a:pPr eaLnBrk="1" hangingPunct="1"/>
            <a:r>
              <a:rPr lang="ja-JP" altLang="en-US" smtClean="0">
                <a:latin typeface="Arial" panose="020B0604020202020204" pitchFamily="34" charset="0"/>
                <a:ea typeface="ＭＳ Ｐ明朝" panose="02020600040205080304" pitchFamily="18" charset="-128"/>
              </a:rPr>
              <a:t>・妊娠そのものを受容することが困難（望まぬ妊娠、若年の妊娠）</a:t>
            </a:r>
          </a:p>
          <a:p>
            <a:pPr eaLnBrk="1" hangingPunct="1"/>
            <a:r>
              <a:rPr lang="ja-JP" altLang="en-US" smtClean="0">
                <a:latin typeface="Arial" panose="020B0604020202020204" pitchFamily="34" charset="0"/>
                <a:ea typeface="ＭＳ Ｐ明朝" panose="02020600040205080304" pitchFamily="18" charset="-128"/>
              </a:rPr>
              <a:t>・子どもへの愛着形成が十分に行われていない（妊娠中に早産等何らかの問題が発生したことで胎児への受容に影響がある。長期入院）</a:t>
            </a:r>
          </a:p>
          <a:p>
            <a:pPr eaLnBrk="1" hangingPunct="1"/>
            <a:r>
              <a:rPr lang="ja-JP" altLang="en-US" smtClean="0">
                <a:latin typeface="Arial" panose="020B0604020202020204" pitchFamily="34" charset="0"/>
                <a:ea typeface="ＭＳ Ｐ明朝" panose="02020600040205080304" pitchFamily="18" charset="-128"/>
              </a:rPr>
              <a:t>・マタニティーブルーや産後うつ病等精神的に不安定な状況</a:t>
            </a:r>
          </a:p>
          <a:p>
            <a:pPr eaLnBrk="1" hangingPunct="1"/>
            <a:r>
              <a:rPr lang="ja-JP" altLang="en-US" smtClean="0">
                <a:latin typeface="Arial" panose="020B0604020202020204" pitchFamily="34" charset="0"/>
                <a:ea typeface="ＭＳ Ｐ明朝" panose="02020600040205080304" pitchFamily="18" charset="-128"/>
              </a:rPr>
              <a:t>・元来性格が攻撃的、衝動的</a:t>
            </a:r>
          </a:p>
          <a:p>
            <a:pPr eaLnBrk="1" hangingPunct="1"/>
            <a:r>
              <a:rPr lang="ja-JP" altLang="en-US" smtClean="0">
                <a:latin typeface="Arial" panose="020B0604020202020204" pitchFamily="34" charset="0"/>
                <a:ea typeface="ＭＳ Ｐ明朝" panose="02020600040205080304" pitchFamily="18" charset="-128"/>
              </a:rPr>
              <a:t>・被虐待経験</a:t>
            </a:r>
          </a:p>
          <a:p>
            <a:pPr eaLnBrk="1" hangingPunct="1"/>
            <a:r>
              <a:rPr lang="ja-JP" altLang="en-US" smtClean="0">
                <a:latin typeface="Arial" panose="020B0604020202020204" pitchFamily="34" charset="0"/>
                <a:ea typeface="ＭＳ Ｐ明朝" panose="02020600040205080304" pitchFamily="18" charset="-128"/>
              </a:rPr>
              <a:t>・育児に対する不安やストレス（保護者が未熟）</a:t>
            </a:r>
          </a:p>
          <a:p>
            <a:pPr eaLnBrk="1" hangingPunct="1"/>
            <a:r>
              <a:rPr lang="ja-JP" altLang="en-US" smtClean="0">
                <a:latin typeface="Arial" panose="020B0604020202020204" pitchFamily="34" charset="0"/>
                <a:ea typeface="ＭＳ Ｐ明朝" panose="02020600040205080304" pitchFamily="18" charset="-128"/>
              </a:rPr>
              <a:t>・体罰容認などの暴力への親和性</a:t>
            </a:r>
          </a:p>
          <a:p>
            <a:pPr eaLnBrk="1" hangingPunct="1"/>
            <a:endParaRPr lang="en-US" altLang="ja-JP" smtClean="0">
              <a:latin typeface="Arial" panose="020B0604020202020204" pitchFamily="34" charset="0"/>
              <a:ea typeface="ＭＳ Ｐ明朝" panose="02020600040205080304" pitchFamily="18"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686790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a:ln/>
        </p:spPr>
      </p:sp>
      <p:sp>
        <p:nvSpPr>
          <p:cNvPr id="5427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要保護児童を発見したら、区役所かこども家庭センターへ通告</a:t>
            </a:r>
          </a:p>
        </p:txBody>
      </p:sp>
      <p:sp>
        <p:nvSpPr>
          <p:cNvPr id="5427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4A228E5-2452-4C8B-B5AC-32D606734F70}" type="slidenum">
              <a:rPr lang="en-US" altLang="ja-JP" smtClean="0"/>
              <a:pPr/>
              <a:t>14</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683431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a:ln/>
        </p:spPr>
      </p:sp>
      <p:sp>
        <p:nvSpPr>
          <p:cNvPr id="5632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anose="020B0604020202020204" pitchFamily="34" charset="0"/>
              <a:ea typeface="ＭＳ Ｐ明朝" panose="02020600040205080304" pitchFamily="18" charset="-128"/>
            </a:endParaRPr>
          </a:p>
        </p:txBody>
      </p:sp>
      <p:sp>
        <p:nvSpPr>
          <p:cNvPr id="5632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1F155BD-5C25-46FE-AAB5-04F5FEBA54FF}" type="slidenum">
              <a:rPr lang="en-US" altLang="ja-JP" smtClean="0"/>
              <a:pPr/>
              <a:t>15</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5328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ー 1"/>
          <p:cNvSpPr>
            <a:spLocks noGrp="1" noRot="1" noChangeAspect="1" noTextEdit="1"/>
          </p:cNvSpPr>
          <p:nvPr>
            <p:ph type="sldImg"/>
          </p:nvPr>
        </p:nvSpPr>
        <p:spPr>
          <a:ln/>
        </p:spPr>
      </p:sp>
      <p:sp>
        <p:nvSpPr>
          <p:cNvPr id="5939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児童虐待かどうかはこども家庭センターなどの専門機関が判断するので、疑いでも通告をしてほしい。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「児童委員から通告があった」とは言わない。言い方は通報した人と相談していくことになる。</a:t>
            </a:r>
          </a:p>
        </p:txBody>
      </p:sp>
      <p:sp>
        <p:nvSpPr>
          <p:cNvPr id="5939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7B23691-9294-4E72-96D3-2AB496279F3C}" type="slidenum">
              <a:rPr lang="en-US" altLang="ja-JP" smtClean="0"/>
              <a:pPr/>
              <a:t>17</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396308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ー 1"/>
          <p:cNvSpPr>
            <a:spLocks noGrp="1" noRot="1" noChangeAspect="1" noTextEdit="1"/>
          </p:cNvSpPr>
          <p:nvPr>
            <p:ph type="sldImg"/>
          </p:nvPr>
        </p:nvSpPr>
        <p:spPr>
          <a:ln/>
        </p:spPr>
      </p:sp>
      <p:sp>
        <p:nvSpPr>
          <p:cNvPr id="6144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こども家庭センターは一時保護の権限を持っている。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所属機関などの調査をして緊急度・重症度をアセスメントしていく。虐待の程度がどうか、重症度が高ければ一時保護。</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区役所に通告する場合もあると思う。区役所でアセスメントをして、一時保護が必要なようであれば、区役所からこども家庭センターに送致されてくる。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通報を受けたら緊急に会議、アセスメント、ケガの有無、家庭から引き離す必要があるのか。ケガをしている子を一時保護したら緊急で受診。</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だいたい一時保護は一か月程度。その間に社会調査、心理調査、医学調査、行動観察。その結果を親にも伝える。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もともとの特性に合った育て方を保護者に考えてもらう。ほとんどの子は家庭に戻るが、環境調整や親子関係調整に時間がかかる場合は施設入所や里親への委託を考える。</a:t>
            </a:r>
          </a:p>
        </p:txBody>
      </p:sp>
      <p:sp>
        <p:nvSpPr>
          <p:cNvPr id="6144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DF442A-F3E8-4682-A8CC-6582C7B4D510}" type="slidenum">
              <a:rPr lang="en-US" altLang="ja-JP" smtClean="0"/>
              <a:pPr/>
              <a:t>18</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889315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ー 1"/>
          <p:cNvSpPr>
            <a:spLocks noGrp="1" noRot="1" noChangeAspect="1" noTextEdit="1"/>
          </p:cNvSpPr>
          <p:nvPr>
            <p:ph type="sldImg"/>
          </p:nvPr>
        </p:nvSpPr>
        <p:spPr>
          <a:ln/>
        </p:spPr>
      </p:sp>
      <p:sp>
        <p:nvSpPr>
          <p:cNvPr id="6349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こどもの安全を守るために一時保護をする権限がある。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令和７年度からは一時保護について保護者が同意しない場合に、裁判所の審査が入ることが決まっている。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さらに丁寧に一時保護について判断することになる。</a:t>
            </a:r>
          </a:p>
        </p:txBody>
      </p:sp>
      <p:sp>
        <p:nvSpPr>
          <p:cNvPr id="6349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BD9686E-8E87-46FD-9642-5D34F2C0C73E}" type="slidenum">
              <a:rPr lang="en-US" altLang="ja-JP" smtClean="0"/>
              <a:pPr/>
              <a:t>19</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889075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ー 1"/>
          <p:cNvSpPr>
            <a:spLocks noGrp="1" noRot="1" noChangeAspect="1" noTextEdit="1"/>
          </p:cNvSpPr>
          <p:nvPr>
            <p:ph type="sldImg"/>
          </p:nvPr>
        </p:nvSpPr>
        <p:spPr>
          <a:ln/>
        </p:spPr>
      </p:sp>
      <p:sp>
        <p:nvSpPr>
          <p:cNvPr id="675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それ以外にも、虐待内容に応じて発達に見合ったしつけの仕方とか、暴言暴力の禁止、ケガが起きないような環境づくり、ケガした時の受診など</a:t>
            </a:r>
            <a:endParaRPr lang="en-US" altLang="ja-JP" smtClean="0">
              <a:latin typeface="Arial" panose="020B0604020202020204" pitchFamily="34" charset="0"/>
              <a:ea typeface="ＭＳ Ｐ明朝" panose="02020600040205080304" pitchFamily="18" charset="-128"/>
            </a:endParaRPr>
          </a:p>
          <a:p>
            <a:r>
              <a:rPr lang="ja-JP" altLang="en-US" u="sng" smtClean="0">
                <a:latin typeface="Arial" panose="020B0604020202020204" pitchFamily="34" charset="0"/>
                <a:ea typeface="ＭＳ Ｐ明朝" panose="02020600040205080304" pitchFamily="18" charset="-128"/>
              </a:rPr>
              <a:t>保護者に伝えていることは、</a:t>
            </a:r>
            <a:r>
              <a:rPr lang="ja-JP" altLang="en-US" smtClean="0">
                <a:latin typeface="Arial" panose="020B0604020202020204" pitchFamily="34" charset="0"/>
                <a:ea typeface="ＭＳ Ｐ明朝" panose="02020600040205080304" pitchFamily="18" charset="-128"/>
              </a:rPr>
              <a:t>きちんと登園すること、</a:t>
            </a:r>
            <a:r>
              <a:rPr lang="ja-JP" altLang="en-US" u="sng" smtClean="0">
                <a:latin typeface="Arial" panose="020B0604020202020204" pitchFamily="34" charset="0"/>
                <a:ea typeface="ＭＳ Ｐ明朝" panose="02020600040205080304" pitchFamily="18" charset="-128"/>
              </a:rPr>
              <a:t>ケガがあれば幼稚園（保育園）は区やこども家庭センターへ連絡することは区役所やこども家庭センターがどこの園にも</a:t>
            </a:r>
            <a:endParaRPr lang="en-US" altLang="ja-JP" u="sng" smtClean="0">
              <a:latin typeface="Arial" panose="020B0604020202020204" pitchFamily="34" charset="0"/>
              <a:ea typeface="ＭＳ Ｐ明朝" panose="02020600040205080304" pitchFamily="18" charset="-128"/>
            </a:endParaRPr>
          </a:p>
          <a:p>
            <a:r>
              <a:rPr lang="ja-JP" altLang="en-US" u="sng" smtClean="0">
                <a:latin typeface="Arial" panose="020B0604020202020204" pitchFamily="34" charset="0"/>
                <a:ea typeface="ＭＳ Ｐ明朝" panose="02020600040205080304" pitchFamily="18" charset="-128"/>
              </a:rPr>
              <a:t>お願いしていることであり、連絡のあとの判断は区役所やこども家庭センターが行うことである</a:t>
            </a:r>
            <a:endParaRPr lang="en-US" altLang="ja-JP" u="sng"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今後もケガがあれば保育所から状況を聞かれる、もし保育所でケガをしたと保護者が思うのであれば率直に園に言って欲しい。</a:t>
            </a:r>
            <a:endParaRPr lang="en-US" altLang="ja-JP" smtClean="0">
              <a:latin typeface="Arial" panose="020B0604020202020204" pitchFamily="34" charset="0"/>
              <a:ea typeface="ＭＳ Ｐ明朝" panose="02020600040205080304" pitchFamily="18" charset="-128"/>
            </a:endParaRPr>
          </a:p>
          <a:p>
            <a:r>
              <a:rPr lang="ja-JP" altLang="en-US" u="sng" smtClean="0">
                <a:latin typeface="Arial" panose="020B0604020202020204" pitchFamily="34" charset="0"/>
                <a:ea typeface="ＭＳ Ｐ明朝" panose="02020600040205080304" pitchFamily="18" charset="-128"/>
              </a:rPr>
              <a:t>見守り依頼の中でお伝えすることは</a:t>
            </a:r>
            <a:r>
              <a:rPr lang="ja-JP" altLang="en-US" smtClean="0">
                <a:latin typeface="Arial" panose="020B0604020202020204" pitchFamily="34" charset="0"/>
                <a:ea typeface="ＭＳ Ｐ明朝" panose="02020600040205080304" pitchFamily="18" charset="-128"/>
              </a:rPr>
              <a:t>、他児と同様なケガの確認は行って欲しいこと、ケガがあまりに続くときやぶつかったでは説明が付きにくいケガの場合は区役所や、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特に重篤な場合はこども家庭センターに通告してほしい、と言った内容。</a:t>
            </a:r>
            <a:endParaRPr lang="en-US" altLang="ja-JP" smtClean="0">
              <a:latin typeface="Arial" panose="020B0604020202020204" pitchFamily="34" charset="0"/>
              <a:ea typeface="ＭＳ Ｐ明朝" panose="02020600040205080304" pitchFamily="18" charset="-128"/>
            </a:endParaRPr>
          </a:p>
        </p:txBody>
      </p:sp>
      <p:sp>
        <p:nvSpPr>
          <p:cNvPr id="6758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428AAD4-AAA4-484E-8D9D-77733606F3A6}" type="slidenum">
              <a:rPr lang="en-US" altLang="ja-JP" smtClean="0"/>
              <a:pPr/>
              <a:t>22</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27363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ln/>
        </p:spPr>
      </p:sp>
      <p:sp>
        <p:nvSpPr>
          <p:cNvPr id="2969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誰もが当たり前に守られる権利で、たいていの家では当たり前のことが当たり前に行われている。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お酒をのんだり、親の機嫌が悪いときに、ちょろちょろしているから、と気分次第でたたかれる、その時によって怒られたり怒られなかったり。</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親が思っている成績がとれないから、と親の価値観で人格を否定されるようなひどいことを言われる。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大半の親はこどもを大切に思っているので、元気に健康に過ごして欲しいのは親としても願うところ。</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自分の思うように育ってくれないからイライラする、自分はこう育てられた、こうしないと仕方がない、等</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こどもはどんどん自分の気持ちを言わなくなって、自己肯定感がさがり、びくびくしたりウソをついたり、その態度が親をイライラさせて叩かれる悪循環</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親も子も個性があり、子どもの個性を尊重すると虐待に結びつかなくなる</a:t>
            </a:r>
            <a:endParaRPr lang="en-US" altLang="ja-JP" smtClean="0">
              <a:latin typeface="Arial" panose="020B0604020202020204" pitchFamily="34" charset="0"/>
              <a:ea typeface="ＭＳ Ｐ明朝" panose="02020600040205080304" pitchFamily="18" charset="-128"/>
            </a:endParaRPr>
          </a:p>
        </p:txBody>
      </p:sp>
      <p:sp>
        <p:nvSpPr>
          <p:cNvPr id="2970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624BC9-D36F-4370-AF89-CF84DD17AF97}" type="slidenum">
              <a:rPr lang="en-US" altLang="ja-JP" smtClean="0"/>
              <a:pPr/>
              <a:t>2</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3178792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p:cNvSpPr>
            <a:spLocks noGrp="1" noRot="1" noChangeAspect="1" noTextEdit="1"/>
          </p:cNvSpPr>
          <p:nvPr>
            <p:ph type="sldImg"/>
          </p:nvPr>
        </p:nvSpPr>
        <p:spPr>
          <a:ln/>
        </p:spPr>
      </p:sp>
      <p:sp>
        <p:nvSpPr>
          <p:cNvPr id="6963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家庭に戻った場合に学校や保育所に見守りをお願いする場合がある。</a:t>
            </a:r>
          </a:p>
        </p:txBody>
      </p:sp>
      <p:sp>
        <p:nvSpPr>
          <p:cNvPr id="6963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9B639B1-23FE-43A8-8597-C89D8CF065FB}" type="slidenum">
              <a:rPr lang="en-US" altLang="ja-JP" smtClean="0"/>
              <a:pPr/>
              <a:t>23</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1239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ー 1"/>
          <p:cNvSpPr>
            <a:spLocks noGrp="1" noRot="1" noChangeAspect="1" noTextEdit="1"/>
          </p:cNvSpPr>
          <p:nvPr>
            <p:ph type="sldImg"/>
          </p:nvPr>
        </p:nvSpPr>
        <p:spPr>
          <a:ln/>
        </p:spPr>
      </p:sp>
      <p:sp>
        <p:nvSpPr>
          <p:cNvPr id="7168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こども家庭センターと区役所はどちらも児童虐待の通告を受理する機関。</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在宅のまま、サービスを利用しながら区役所の助言や指導、学校や保育所の見守りで調整できる家庭は区のこども家庭支援室が、</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家庭から離すことが必要であったり、緊急度や重症度が高いケース、重いケースはこども家庭センターが取り扱う。</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こども家庭センターと区のこども家庭支援室は相互に補完し合っている。</a:t>
            </a:r>
          </a:p>
        </p:txBody>
      </p:sp>
      <p:sp>
        <p:nvSpPr>
          <p:cNvPr id="7168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2B08C91-EFEF-4CC5-9D15-D99F6F4A8681}" type="slidenum">
              <a:rPr lang="en-US" altLang="ja-JP" smtClean="0"/>
              <a:pPr/>
              <a:t>24</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606603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ー 1"/>
          <p:cNvSpPr>
            <a:spLocks noGrp="1" noRot="1" noChangeAspect="1" noTextEdit="1"/>
          </p:cNvSpPr>
          <p:nvPr>
            <p:ph type="sldImg"/>
          </p:nvPr>
        </p:nvSpPr>
        <p:spPr>
          <a:ln/>
        </p:spPr>
      </p:sp>
      <p:sp>
        <p:nvSpPr>
          <p:cNvPr id="7373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児童虐待は愛情がないから起こるわけではない。家族だけで解決できなから起こる。発見やサポートには、学校や地域の気づきが必要。それがスタート。</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本当に困っている人はヘルプを出してこないことがよくある。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こども家庭センターは、家庭にとっては望まれない存在。区役所は児童委員は寄り添い支援。</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子育てをどうしていいかわからない、親族に頼れない関係、家族であるお父さんも忙しくて頼れない、そういう人がいる。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地域の人ができること、親への寄り添いから始めて、児童虐待はどの家庭でも起こることだと思ってみなさんで助け合いができればと思う。</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介入とか、ややこしいことはこども家庭センターが請け負うこと。</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地域のみなさんのお力を貸してください。</a:t>
            </a:r>
          </a:p>
        </p:txBody>
      </p:sp>
      <p:sp>
        <p:nvSpPr>
          <p:cNvPr id="7373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99D983D-DCD6-4FBB-9CF1-8C2767127B6A}" type="slidenum">
              <a:rPr lang="en-US" altLang="ja-JP" smtClean="0"/>
              <a:pPr/>
              <a:t>25</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269724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令和３年度が過去最高。令和４年度は下がっているが、令和５年度は令和３年度に並ぶような数字の伸び率。</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件数的には増えているが、昔から同じことはあったと思う。</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虐待防止法がの制定、社会の認識が変わり、こどもを見守る関係機関が</a:t>
            </a:r>
          </a:p>
        </p:txBody>
      </p:sp>
      <p:sp>
        <p:nvSpPr>
          <p:cNvPr id="3174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BF7974C-86D7-4E90-957B-02338795B4FA}" type="slidenum">
              <a:rPr lang="en-US" altLang="ja-JP" smtClean="0"/>
              <a:pPr/>
              <a:t>3</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972786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a:ln/>
        </p:spPr>
      </p:sp>
      <p:sp>
        <p:nvSpPr>
          <p:cNvPr id="3379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内訳の説明</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身体的虐待、理由を問わない。たとえしつけであってもしてはいけないこと。</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性的虐待は、氷山の一角。見えたものが</a:t>
            </a:r>
            <a:r>
              <a:rPr lang="en-US" altLang="ja-JP" smtClean="0">
                <a:latin typeface="Arial" panose="020B0604020202020204" pitchFamily="34" charset="0"/>
                <a:ea typeface="ＭＳ Ｐ明朝" panose="02020600040205080304" pitchFamily="18" charset="-128"/>
              </a:rPr>
              <a:t>24</a:t>
            </a:r>
            <a:r>
              <a:rPr lang="ja-JP" altLang="en-US" smtClean="0">
                <a:latin typeface="Arial" panose="020B0604020202020204" pitchFamily="34" charset="0"/>
                <a:ea typeface="ＭＳ Ｐ明朝" panose="02020600040205080304" pitchFamily="18" charset="-128"/>
              </a:rPr>
              <a:t>件だったということ。</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心理的虐待は、警察からの通告、面前</a:t>
            </a:r>
            <a:r>
              <a:rPr lang="en-US" altLang="ja-JP" smtClean="0">
                <a:latin typeface="Arial" panose="020B0604020202020204" pitchFamily="34" charset="0"/>
                <a:ea typeface="ＭＳ Ｐ明朝" panose="02020600040205080304" pitchFamily="18" charset="-128"/>
              </a:rPr>
              <a:t>DV</a:t>
            </a:r>
            <a:r>
              <a:rPr lang="ja-JP" altLang="en-US" smtClean="0">
                <a:latin typeface="Arial" panose="020B0604020202020204" pitchFamily="34" charset="0"/>
                <a:ea typeface="ＭＳ Ｐ明朝" panose="02020600040205080304" pitchFamily="18" charset="-128"/>
              </a:rPr>
              <a:t>（こどもの前での夫婦喧嘩）がほとんど。子どもの心に大きな傷を残す恐れがある。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ネグレクト、きちんと養育していない。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いずれも、子どもの権利を侵害する行為となる。</a:t>
            </a:r>
            <a:endParaRPr lang="en-US" altLang="ja-JP" smtClean="0">
              <a:latin typeface="Arial" panose="020B0604020202020204" pitchFamily="34" charset="0"/>
              <a:ea typeface="ＭＳ Ｐ明朝" panose="02020600040205080304" pitchFamily="18" charset="-128"/>
            </a:endParaRPr>
          </a:p>
          <a:p>
            <a:endParaRPr lang="en-US" altLang="ja-JP" smtClean="0">
              <a:latin typeface="Arial" panose="020B0604020202020204" pitchFamily="34" charset="0"/>
              <a:ea typeface="ＭＳ Ｐ明朝" panose="02020600040205080304" pitchFamily="18" charset="-128"/>
            </a:endParaRPr>
          </a:p>
          <a:p>
            <a:endParaRPr lang="ja-JP" altLang="en-US" smtClean="0">
              <a:latin typeface="Arial" panose="020B0604020202020204" pitchFamily="34" charset="0"/>
              <a:ea typeface="ＭＳ Ｐ明朝" panose="02020600040205080304" pitchFamily="18" charset="-128"/>
            </a:endParaRPr>
          </a:p>
        </p:txBody>
      </p:sp>
      <p:sp>
        <p:nvSpPr>
          <p:cNvPr id="3379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F928370-EC85-43E2-BC25-F611FCA61A88}" type="slidenum">
              <a:rPr lang="en-US" altLang="ja-JP" smtClean="0"/>
              <a:pPr/>
              <a:t>4</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993203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保護者が</a:t>
            </a:r>
            <a:r>
              <a:rPr lang="en-US" altLang="ja-JP" smtClean="0">
                <a:latin typeface="Arial" panose="020B0604020202020204" pitchFamily="34" charset="0"/>
                <a:ea typeface="ＭＳ Ｐ明朝" panose="02020600040205080304" pitchFamily="18" charset="-128"/>
              </a:rPr>
              <a:t>18</a:t>
            </a:r>
            <a:r>
              <a:rPr lang="ja-JP" altLang="en-US" smtClean="0">
                <a:latin typeface="Arial" panose="020B0604020202020204" pitchFamily="34" charset="0"/>
                <a:ea typeface="ＭＳ Ｐ明朝" panose="02020600040205080304" pitchFamily="18" charset="-128"/>
              </a:rPr>
              <a:t>歳未満の子どもに対して行う行為。</a:t>
            </a:r>
          </a:p>
        </p:txBody>
      </p:sp>
      <p:sp>
        <p:nvSpPr>
          <p:cNvPr id="3584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5C91A08-0A35-4B80-817F-75F7CB41CBB5}" type="slidenum">
              <a:rPr lang="en-US" altLang="ja-JP" smtClean="0"/>
              <a:pPr/>
              <a:t>5</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073734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a:ln/>
        </p:spPr>
      </p:sp>
      <p:sp>
        <p:nvSpPr>
          <p:cNvPr id="3789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憎くて叩くことが虐待で、しつけのために愛情を持って叩いたら虐待ではない、ということではない。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子どもは叩かれたことの痛みや恐怖心しか覚えていない。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なぜ叩かれたかは理解せず、次はバレないようにやろうとか、ウソをついてごまかそうとする行動に結びつく子も多い。</a:t>
            </a:r>
          </a:p>
        </p:txBody>
      </p:sp>
      <p:sp>
        <p:nvSpPr>
          <p:cNvPr id="3789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3694D74-363A-44B4-A2CC-2A87C410D4D3}" type="slidenum">
              <a:rPr lang="en-US" altLang="ja-JP" smtClean="0"/>
              <a:pPr/>
              <a:t>6</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48991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TextEdit="1"/>
          </p:cNvSpPr>
          <p:nvPr>
            <p:ph type="sldImg"/>
          </p:nvPr>
        </p:nvSpPr>
        <p:spPr>
          <a:ln/>
        </p:spPr>
      </p:sp>
      <p:sp>
        <p:nvSpPr>
          <p:cNvPr id="3993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法律で禁止されている。兵庫県警とは協定を結んでいて全件共有して警察が逮捕する場合もある。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しつけとは、子どもの人格や才能を伸ばして社会で自律した生活を送れるように子どもをサポートして社会性を育てること。こどもと向き合ってしっかりと教えて伝えていくことが必要。</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たとえしつけでも、身体に苦痛を引き起こしたり、不快感を意図的にもたらす行為は「体罰」。ケガしないように叩いたら良いというものではない。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子どもの年齢や発達に合わせて、本人が理解できるような言葉や、見本を見せるなどの方法で伝える必要がある。</a:t>
            </a:r>
          </a:p>
        </p:txBody>
      </p:sp>
      <p:sp>
        <p:nvSpPr>
          <p:cNvPr id="3994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C21B296-B6F0-4698-AF85-FA0D9ED35D41}" type="slidenum">
              <a:rPr lang="en-US" altLang="ja-JP" smtClean="0"/>
              <a:pPr/>
              <a:t>7</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292469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TextEdit="1"/>
          </p:cNvSpPr>
          <p:nvPr>
            <p:ph type="sldImg"/>
          </p:nvPr>
        </p:nvSpPr>
        <p:spPr>
          <a:ln/>
        </p:spPr>
      </p:sp>
      <p:sp>
        <p:nvSpPr>
          <p:cNvPr id="419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架空のケース</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中には「学校では言うな」「自分でころんだ、と言え」と言われているケースもある。シナリオは短いので、どこで？と聞いていくとだんだんボロが出てくる。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怪我の前兆として、公園で一人で遅い時間までいたり、友達の家から帰りたがらなかったり。学校で分からなくても児童館で分かる場合がある。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通報があればケガを見に行ったり、子どもの話を聞きに行ったりできるだけ早く迅速に対応するようにしている。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家に一人で置かれている幼児を一時保護した時に、ケガをしていた。一時保護した最初は「ぶつけた」と言っていたが、</a:t>
            </a:r>
            <a:r>
              <a:rPr lang="en-US" altLang="ja-JP" smtClean="0">
                <a:latin typeface="Arial" panose="020B0604020202020204" pitchFamily="34" charset="0"/>
                <a:ea typeface="ＭＳ Ｐ明朝" panose="02020600040205080304" pitchFamily="18" charset="-128"/>
              </a:rPr>
              <a:t>1</a:t>
            </a:r>
            <a:r>
              <a:rPr lang="ja-JP" altLang="en-US" smtClean="0">
                <a:latin typeface="Arial" panose="020B0604020202020204" pitchFamily="34" charset="0"/>
                <a:ea typeface="ＭＳ Ｐ明朝" panose="02020600040205080304" pitchFamily="18" charset="-128"/>
              </a:rPr>
              <a:t>週間後に「スマホで叩かれた、またたたかれるから家に帰りたくない」と言い出した子もいた。</a:t>
            </a:r>
          </a:p>
        </p:txBody>
      </p:sp>
      <p:sp>
        <p:nvSpPr>
          <p:cNvPr id="4198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2EDB20F-92C5-46C6-A62F-594B16F4E5C9}" type="slidenum">
              <a:rPr lang="en-US" altLang="ja-JP" smtClean="0"/>
              <a:pPr/>
              <a:t>8</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185792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a:ln/>
        </p:spPr>
      </p:sp>
      <p:sp>
        <p:nvSpPr>
          <p:cNvPr id="4403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anose="020B0604020202020204" pitchFamily="34" charset="0"/>
                <a:ea typeface="ＭＳ Ｐ明朝" panose="02020600040205080304" pitchFamily="18" charset="-128"/>
              </a:rPr>
              <a:t>父親が自分の子に性行為をしたり、お風呂で幼児の性器を触ったりするケースが実際に存在する。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幼児が性感染症にかかっていることから発見される場合がある。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小さい子どもの場合は、自分がされていることがわいせつな行為だと分かっていない場合も多い。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もう少し大きい子でも、「内緒やで」「言ったら家族がバラバラになる」と言われてずっと秘密を抱えている子もいる。</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家庭内で起こり発見されにくい。誰かが小さな</a:t>
            </a:r>
            <a:r>
              <a:rPr lang="en-US" altLang="ja-JP" smtClean="0">
                <a:latin typeface="Arial" panose="020B0604020202020204" pitchFamily="34" charset="0"/>
                <a:ea typeface="ＭＳ Ｐ明朝" panose="02020600040205080304" pitchFamily="18" charset="-128"/>
              </a:rPr>
              <a:t>SOS</a:t>
            </a:r>
            <a:r>
              <a:rPr lang="ja-JP" altLang="en-US" smtClean="0">
                <a:latin typeface="Arial" panose="020B0604020202020204" pitchFamily="34" charset="0"/>
                <a:ea typeface="ＭＳ Ｐ明朝" panose="02020600040205080304" pitchFamily="18" charset="-128"/>
              </a:rPr>
              <a:t>を発見して誰かがこども家庭センターに通報してほしい。</a:t>
            </a:r>
            <a:endParaRPr lang="en-US" altLang="ja-JP" smtClean="0">
              <a:latin typeface="Arial" panose="020B0604020202020204" pitchFamily="34" charset="0"/>
              <a:ea typeface="ＭＳ Ｐ明朝" panose="02020600040205080304" pitchFamily="18" charset="-128"/>
            </a:endParaRPr>
          </a:p>
          <a:p>
            <a:r>
              <a:rPr lang="ja-JP" altLang="en-US" smtClean="0">
                <a:latin typeface="Arial" panose="020B0604020202020204" pitchFamily="34" charset="0"/>
                <a:ea typeface="ＭＳ Ｐ明朝" panose="02020600040205080304" pitchFamily="18" charset="-128"/>
              </a:rPr>
              <a:t>性的虐待は区役所よりもこども家庭センターに通告</a:t>
            </a:r>
          </a:p>
        </p:txBody>
      </p:sp>
      <p:sp>
        <p:nvSpPr>
          <p:cNvPr id="4403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70720" indent="-296431">
              <a:defRPr kumimoji="1">
                <a:solidFill>
                  <a:schemeClr val="tx1"/>
                </a:solidFill>
                <a:latin typeface="Arial" panose="020B0604020202020204" pitchFamily="34" charset="0"/>
                <a:ea typeface="ＭＳ Ｐゴシック" panose="020B0600070205080204" pitchFamily="50" charset="-128"/>
              </a:defRPr>
            </a:lvl2pPr>
            <a:lvl3pPr marL="1185723" indent="-237145">
              <a:defRPr kumimoji="1">
                <a:solidFill>
                  <a:schemeClr val="tx1"/>
                </a:solidFill>
                <a:latin typeface="Arial" panose="020B0604020202020204" pitchFamily="34" charset="0"/>
                <a:ea typeface="ＭＳ Ｐゴシック" panose="020B0600070205080204" pitchFamily="50" charset="-128"/>
              </a:defRPr>
            </a:lvl3pPr>
            <a:lvl4pPr marL="1660011" indent="-237145">
              <a:defRPr kumimoji="1">
                <a:solidFill>
                  <a:schemeClr val="tx1"/>
                </a:solidFill>
                <a:latin typeface="Arial" panose="020B0604020202020204" pitchFamily="34" charset="0"/>
                <a:ea typeface="ＭＳ Ｐゴシック" panose="020B0600070205080204" pitchFamily="50" charset="-128"/>
              </a:defRPr>
            </a:lvl4pPr>
            <a:lvl5pPr marL="2134300" indent="-237145">
              <a:defRPr kumimoji="1">
                <a:solidFill>
                  <a:schemeClr val="tx1"/>
                </a:solidFill>
                <a:latin typeface="Arial" panose="020B0604020202020204" pitchFamily="34" charset="0"/>
                <a:ea typeface="ＭＳ Ｐゴシック" panose="020B0600070205080204" pitchFamily="50" charset="-128"/>
              </a:defRPr>
            </a:lvl5pPr>
            <a:lvl6pPr marL="2608589"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2878"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57167"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31456" indent="-23714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D30D09B-462E-40CB-8967-30BFF03B45A6}" type="slidenum">
              <a:rPr lang="en-US" altLang="ja-JP" smtClean="0"/>
              <a:pPr/>
              <a:t>9</a:t>
            </a:fld>
            <a:endParaRPr lang="en-US" altLang="ja-JP" smtClean="0"/>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575728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417974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1361412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30872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26239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1943496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1244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149628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2205431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308507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362284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033A0F-2C4F-431D-931E-03EC4064AB84}"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400144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33A0F-2C4F-431D-931E-03EC4064AB84}" type="datetimeFigureOut">
              <a:rPr kumimoji="1" lang="ja-JP" altLang="en-US" smtClean="0"/>
              <a:t>2025/4/24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89490-9C14-4CD3-BE41-C93FEF2DC1AD}" type="slidenum">
              <a:rPr kumimoji="1" lang="ja-JP" altLang="en-US" smtClean="0"/>
              <a:t>‹#›</a:t>
            </a:fld>
            <a:endParaRPr kumimoji="1" lang="ja-JP" altLang="en-US"/>
          </a:p>
        </p:txBody>
      </p:sp>
    </p:spTree>
    <p:extLst>
      <p:ext uri="{BB962C8B-B14F-4D97-AF65-F5344CB8AC3E}">
        <p14:creationId xmlns:p14="http://schemas.microsoft.com/office/powerpoint/2010/main" val="193215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oleObject1.bin"/><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2208214" y="908050"/>
            <a:ext cx="8135937" cy="1441450"/>
          </a:xfrm>
        </p:spPr>
        <p:txBody>
          <a:bodyPr/>
          <a:lstStyle/>
          <a:p>
            <a:pPr algn="l" eaLnBrk="1" hangingPunct="1"/>
            <a:r>
              <a:rPr lang="ja-JP" altLang="en-US" sz="2400"/>
              <a:t>　　　</a:t>
            </a:r>
            <a:r>
              <a:rPr lang="ja-JP" altLang="en-US" sz="2400" b="1">
                <a:latin typeface="メイリオ" panose="020B0604030504040204" pitchFamily="50" charset="-128"/>
                <a:ea typeface="メイリオ" panose="020B0604030504040204" pitchFamily="50" charset="-128"/>
              </a:rPr>
              <a:t>神戸市主任児童委員（こどもサポーター）研修</a:t>
            </a:r>
            <a:r>
              <a:rPr lang="en-US" altLang="ja-JP" sz="2400" b="1">
                <a:latin typeface="メイリオ" panose="020B0604030504040204" pitchFamily="50" charset="-128"/>
                <a:ea typeface="メイリオ" panose="020B0604030504040204" pitchFamily="50" charset="-128"/>
              </a:rPr>
              <a:t/>
            </a:r>
            <a:br>
              <a:rPr lang="en-US" altLang="ja-JP" sz="2400" b="1">
                <a:latin typeface="メイリオ" panose="020B0604030504040204" pitchFamily="50" charset="-128"/>
                <a:ea typeface="メイリオ" panose="020B0604030504040204" pitchFamily="50" charset="-128"/>
              </a:rPr>
            </a:br>
            <a:r>
              <a:rPr lang="en-US" altLang="ja-JP" sz="2400" b="1">
                <a:latin typeface="メイリオ" panose="020B0604030504040204" pitchFamily="50" charset="-128"/>
                <a:ea typeface="メイリオ" panose="020B0604030504040204" pitchFamily="50" charset="-128"/>
              </a:rPr>
              <a:t/>
            </a:r>
            <a:br>
              <a:rPr lang="en-US" altLang="ja-JP" sz="2400" b="1">
                <a:latin typeface="メイリオ" panose="020B0604030504040204" pitchFamily="50" charset="-128"/>
                <a:ea typeface="メイリオ" panose="020B0604030504040204" pitchFamily="50" charset="-128"/>
              </a:rPr>
            </a:br>
            <a:r>
              <a:rPr lang="ja-JP" altLang="en-US" sz="2400" b="1">
                <a:latin typeface="メイリオ" panose="020B0604030504040204" pitchFamily="50" charset="-128"/>
                <a:ea typeface="メイリオ" panose="020B0604030504040204" pitchFamily="50" charset="-128"/>
              </a:rPr>
              <a:t>　　　　　　「児童虐待の現状と発見・通告の実際」</a:t>
            </a:r>
          </a:p>
        </p:txBody>
      </p:sp>
      <p:sp>
        <p:nvSpPr>
          <p:cNvPr id="26627" name="Rectangle 3"/>
          <p:cNvSpPr>
            <a:spLocks noGrp="1" noChangeArrowheads="1"/>
          </p:cNvSpPr>
          <p:nvPr>
            <p:ph type="subTitle" idx="1"/>
          </p:nvPr>
        </p:nvSpPr>
        <p:spPr>
          <a:xfrm>
            <a:off x="4511676" y="3429001"/>
            <a:ext cx="5688013" cy="1736725"/>
          </a:xfrm>
        </p:spPr>
        <p:txBody>
          <a:bodyPr/>
          <a:lstStyle/>
          <a:p>
            <a:pPr algn="l" eaLnBrk="1" hangingPunct="1"/>
            <a:r>
              <a:rPr lang="ja-JP" altLang="en-US" dirty="0"/>
              <a:t>　　　</a:t>
            </a:r>
            <a:endParaRPr lang="en-US" altLang="ja-JP" dirty="0"/>
          </a:p>
          <a:p>
            <a:pPr algn="l" eaLnBrk="1" hangingPunct="1"/>
            <a:r>
              <a:rPr lang="ja-JP" altLang="en-US" dirty="0"/>
              <a:t>　　　　　</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神戸市</a:t>
            </a:r>
            <a:r>
              <a:rPr lang="ja-JP" altLang="en-US" sz="2000" dirty="0">
                <a:latin typeface="メイリオ" panose="020B0604030504040204" pitchFamily="50" charset="-128"/>
                <a:ea typeface="メイリオ" panose="020B0604030504040204" pitchFamily="50" charset="-128"/>
              </a:rPr>
              <a:t>こども家庭センター　</a:t>
            </a:r>
          </a:p>
          <a:p>
            <a:pPr algn="l" eaLnBrk="1" hangingPunct="1"/>
            <a:r>
              <a:rPr lang="ja-JP" altLang="en-US" sz="2000" dirty="0">
                <a:latin typeface="メイリオ" panose="020B0604030504040204" pitchFamily="50" charset="-128"/>
                <a:ea typeface="メイリオ" panose="020B0604030504040204" pitchFamily="50" charset="-128"/>
              </a:rPr>
              <a:t>　　　　課長（相談指導担当）　木邨　香代子</a:t>
            </a:r>
          </a:p>
        </p:txBody>
      </p:sp>
      <p:pic>
        <p:nvPicPr>
          <p:cNvPr id="26628"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7DBA1BF-A8BC-49F4-B0B0-87B29DFE255D}" type="slidenum">
              <a:rPr kumimoji="0" lang="en-US" altLang="ja-JP" smtClean="0"/>
              <a:pPr/>
              <a:t>1</a:t>
            </a:fld>
            <a:endParaRPr kumimoji="0" lang="en-US" altLang="ja-JP" smtClean="0"/>
          </a:p>
        </p:txBody>
      </p:sp>
    </p:spTree>
    <p:extLst>
      <p:ext uri="{BB962C8B-B14F-4D97-AF65-F5344CB8AC3E}">
        <p14:creationId xmlns:p14="http://schemas.microsoft.com/office/powerpoint/2010/main" val="3607281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noChangeArrowheads="1"/>
          </p:cNvSpPr>
          <p:nvPr>
            <p:ph type="title"/>
          </p:nvPr>
        </p:nvSpPr>
        <p:spPr>
          <a:xfrm>
            <a:off x="1619795" y="274638"/>
            <a:ext cx="8868820" cy="1143000"/>
          </a:xfrm>
        </p:spPr>
        <p:txBody>
          <a:bodyPr>
            <a:normAutofit/>
          </a:bodyPr>
          <a:lstStyle/>
          <a:p>
            <a:r>
              <a:rPr lang="ja-JP" altLang="en-US" sz="3600" b="1" dirty="0" smtClean="0">
                <a:latin typeface="メイリオ" panose="020B0604030504040204" pitchFamily="50" charset="-128"/>
                <a:ea typeface="メイリオ" panose="020B0604030504040204" pitchFamily="50" charset="-128"/>
              </a:rPr>
              <a:t>３．保護の怠慢・拒否（ネグレクト）</a:t>
            </a:r>
          </a:p>
        </p:txBody>
      </p:sp>
      <p:sp>
        <p:nvSpPr>
          <p:cNvPr id="45059" name="コンテンツ プレースホルダー 2"/>
          <p:cNvSpPr>
            <a:spLocks noGrp="1" noChangeArrowheads="1"/>
          </p:cNvSpPr>
          <p:nvPr>
            <p:ph idx="1"/>
          </p:nvPr>
        </p:nvSpPr>
        <p:spPr>
          <a:xfrm>
            <a:off x="2063750" y="1412875"/>
            <a:ext cx="8229600" cy="4819650"/>
          </a:xfrm>
        </p:spPr>
        <p:txBody>
          <a:bodyPr/>
          <a:lstStyle/>
          <a:p>
            <a:pPr marL="0" indent="0">
              <a:buNone/>
            </a:pPr>
            <a:r>
              <a:rPr lang="ja-JP" altLang="en-US" smtClean="0">
                <a:solidFill>
                  <a:srgbClr val="333333"/>
                </a:solidFill>
                <a:latin typeface="メイリオ" panose="020B0604030504040204" pitchFamily="50" charset="-128"/>
                <a:ea typeface="メイリオ" panose="020B0604030504040204" pitchFamily="50" charset="-128"/>
              </a:rPr>
              <a:t>児童の心身の正常な発達を妨げるような著しい減食又は長時間の放置その他の保護者としての監護を著しく怠ること</a:t>
            </a:r>
            <a:endParaRPr lang="en-US" altLang="ja-JP" smtClean="0">
              <a:solidFill>
                <a:srgbClr val="333333"/>
              </a:solidFill>
              <a:latin typeface="メイリオ" panose="020B0604030504040204" pitchFamily="50" charset="-128"/>
              <a:ea typeface="メイリオ" panose="020B0604030504040204" pitchFamily="50" charset="-128"/>
            </a:endParaRPr>
          </a:p>
          <a:p>
            <a:pPr marL="0" indent="0">
              <a:buNone/>
            </a:pPr>
            <a:endParaRPr lang="ja-JP" altLang="en-US" smtClean="0">
              <a:solidFill>
                <a:srgbClr val="333333"/>
              </a:solidFill>
              <a:latin typeface="&amp;quot"/>
            </a:endParaRPr>
          </a:p>
        </p:txBody>
      </p:sp>
      <p:sp>
        <p:nvSpPr>
          <p:cNvPr id="2" name="四角形: 角を丸くする 1">
            <a:extLst>
              <a:ext uri="{FF2B5EF4-FFF2-40B4-BE49-F238E27FC236}">
                <a16:creationId xmlns:a16="http://schemas.microsoft.com/office/drawing/2014/main" id="{B5B299E2-3B86-41CB-BC23-68E916D5034C}"/>
              </a:ext>
            </a:extLst>
          </p:cNvPr>
          <p:cNvSpPr/>
          <p:nvPr/>
        </p:nvSpPr>
        <p:spPr>
          <a:xfrm>
            <a:off x="2063750" y="3068639"/>
            <a:ext cx="8229600" cy="3424237"/>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 typeface="Wingdings" panose="05000000000000000000" pitchFamily="2" charset="2"/>
              <a:buNone/>
              <a:defRPr/>
            </a:pPr>
            <a:r>
              <a:rPr lang="ja-JP" altLang="en-US" sz="3600" dirty="0">
                <a:solidFill>
                  <a:schemeClr val="tx1"/>
                </a:solidFill>
              </a:rPr>
              <a:t>　</a:t>
            </a:r>
            <a:r>
              <a:rPr lang="ja-JP" altLang="en-US" sz="3200" dirty="0">
                <a:solidFill>
                  <a:schemeClr val="tx1"/>
                </a:solidFill>
                <a:latin typeface="メイリオ" panose="020B0604030504040204" pitchFamily="50" charset="-128"/>
                <a:ea typeface="メイリオ" panose="020B0604030504040204" pitchFamily="50" charset="-128"/>
              </a:rPr>
              <a:t>食事を与えない・医療に受診させない</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衣服や住居が極端に不潔</a:t>
            </a: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乳幼児を家や車の中に放置する</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子どもが望むのに登校させない</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同居人などが虐待行為を行っているの</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に、放置する　　　など　　　</a:t>
            </a:r>
            <a:endParaRPr lang="en-US" altLang="ja-JP" sz="3200" dirty="0">
              <a:solidFill>
                <a:schemeClr val="tx1"/>
              </a:solidFill>
              <a:latin typeface="メイリオ" panose="020B0604030504040204" pitchFamily="50" charset="-128"/>
              <a:ea typeface="メイリオ" panose="020B0604030504040204" pitchFamily="50" charset="-128"/>
            </a:endParaRPr>
          </a:p>
        </p:txBody>
      </p:sp>
      <p:pic>
        <p:nvPicPr>
          <p:cNvPr id="45061" name="図 4"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701E9BB-FAC3-41B7-A8C9-D890AA37112A}" type="slidenum">
              <a:rPr kumimoji="0" lang="en-US" altLang="ja-JP" smtClean="0"/>
              <a:pPr/>
              <a:t>10</a:t>
            </a:fld>
            <a:endParaRPr kumimoji="0" lang="en-US" altLang="ja-JP" smtClean="0"/>
          </a:p>
        </p:txBody>
      </p:sp>
    </p:spTree>
    <p:extLst>
      <p:ext uri="{BB962C8B-B14F-4D97-AF65-F5344CB8AC3E}">
        <p14:creationId xmlns:p14="http://schemas.microsoft.com/office/powerpoint/2010/main" val="2955053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47851" y="765175"/>
            <a:ext cx="8569325" cy="4555093"/>
          </a:xfrm>
          <a:prstGeom prst="rect">
            <a:avLst/>
          </a:prstGeom>
          <a:noFill/>
        </p:spPr>
        <p:txBody>
          <a:bodyPr>
            <a:spAutoFit/>
          </a:bodyPr>
          <a:lstStyle/>
          <a:p>
            <a:pPr eaLnBrk="1" hangingPunct="1">
              <a:defRPr/>
            </a:pPr>
            <a:r>
              <a:rPr lang="ja-JP" altLang="en-US" sz="2800" dirty="0">
                <a:latin typeface="メイリオ" panose="020B0604030504040204" pitchFamily="50" charset="-128"/>
                <a:ea typeface="メイリオ" panose="020B0604030504040204" pitchFamily="50" charset="-128"/>
              </a:rPr>
              <a:t>〇　区こども家庭支援室からの送致</a:t>
            </a:r>
            <a:endParaRPr lang="en-US" altLang="ja-JP" sz="2800" dirty="0">
              <a:latin typeface="メイリオ" panose="020B0604030504040204" pitchFamily="50" charset="-128"/>
              <a:ea typeface="メイリオ" panose="020B0604030504040204" pitchFamily="50" charset="-128"/>
            </a:endParaRPr>
          </a:p>
          <a:p>
            <a:pPr eaLnBrk="1" hangingPunct="1">
              <a:defRPr/>
            </a:pPr>
            <a:r>
              <a:rPr lang="ja-JP" altLang="en-US" sz="2800" dirty="0">
                <a:latin typeface="メイリオ" panose="020B0604030504040204" pitchFamily="50" charset="-128"/>
                <a:ea typeface="メイリオ" panose="020B0604030504040204" pitchFamily="50" charset="-128"/>
              </a:rPr>
              <a:t>〇　</a:t>
            </a:r>
            <a:r>
              <a:rPr lang="en-US" altLang="ja-JP" sz="2800" dirty="0">
                <a:latin typeface="メイリオ" panose="020B0604030504040204" pitchFamily="50" charset="-128"/>
                <a:ea typeface="メイリオ" panose="020B0604030504040204" pitchFamily="50" charset="-128"/>
              </a:rPr>
              <a:t>5</a:t>
            </a:r>
            <a:r>
              <a:rPr lang="ja-JP" altLang="en-US" sz="2800" dirty="0">
                <a:latin typeface="メイリオ" panose="020B0604030504040204" pitchFamily="50" charset="-128"/>
                <a:ea typeface="メイリオ" panose="020B0604030504040204" pitchFamily="50" charset="-128"/>
              </a:rPr>
              <a:t>歳　男児　</a:t>
            </a:r>
            <a:r>
              <a:rPr lang="en-US" altLang="ja-JP" sz="2800" dirty="0">
                <a:latin typeface="メイリオ" panose="020B0604030504040204" pitchFamily="50" charset="-128"/>
                <a:ea typeface="メイリオ" panose="020B0604030504040204" pitchFamily="50" charset="-128"/>
              </a:rPr>
              <a:t>3</a:t>
            </a:r>
            <a:r>
              <a:rPr lang="ja-JP" altLang="en-US" sz="2800" dirty="0">
                <a:latin typeface="メイリオ" panose="020B0604030504040204" pitchFamily="50" charset="-128"/>
                <a:ea typeface="メイリオ" panose="020B0604030504040204" pitchFamily="50" charset="-128"/>
              </a:rPr>
              <a:t>歳　女児　　</a:t>
            </a:r>
            <a:endParaRPr lang="en-US" altLang="ja-JP" sz="2800" dirty="0">
              <a:latin typeface="メイリオ" panose="020B0604030504040204" pitchFamily="50" charset="-128"/>
              <a:ea typeface="メイリオ" panose="020B0604030504040204" pitchFamily="50" charset="-128"/>
            </a:endParaRPr>
          </a:p>
          <a:p>
            <a:pPr eaLnBrk="1" hangingPunct="1">
              <a:defRPr/>
            </a:pPr>
            <a:endParaRPr lang="en-US" altLang="ja-JP" sz="28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2800" dirty="0">
                <a:latin typeface="メイリオ" panose="020B0604030504040204" pitchFamily="50" charset="-128"/>
                <a:ea typeface="メイリオ" panose="020B0604030504040204" pitchFamily="50" charset="-128"/>
              </a:rPr>
              <a:t>区に匿名の通報があり、母が夜間、こどもたちを置いて出かけている。通報者がこどもたちに聞いても、夜起きたら母がいなかった、怖かったと。</a:t>
            </a:r>
            <a:endParaRPr lang="en-US" altLang="ja-JP" sz="9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2800" dirty="0">
                <a:latin typeface="メイリオ" panose="020B0604030504040204" pitchFamily="50" charset="-128"/>
                <a:ea typeface="メイリオ" panose="020B0604030504040204" pitchFamily="50" charset="-128"/>
              </a:rPr>
              <a:t>保育園も休みがち。登園したとしても、昼近いこともある。</a:t>
            </a:r>
            <a:endParaRPr lang="en-US" altLang="ja-JP" sz="28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2800" dirty="0">
                <a:latin typeface="メイリオ" panose="020B0604030504040204" pitchFamily="50" charset="-128"/>
                <a:ea typeface="メイリオ" panose="020B0604030504040204" pitchFamily="50" charset="-128"/>
              </a:rPr>
              <a:t>衣服が汚れていることもあり、最近、痩せたか。</a:t>
            </a:r>
            <a:endParaRPr lang="en-US" altLang="ja-JP" sz="28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2800" dirty="0">
                <a:latin typeface="メイリオ" panose="020B0604030504040204" pitchFamily="50" charset="-128"/>
                <a:ea typeface="メイリオ" panose="020B0604030504040204" pitchFamily="50" charset="-128"/>
              </a:rPr>
              <a:t>母に訪問しても会えない。</a:t>
            </a:r>
            <a:endParaRPr lang="en-US" altLang="ja-JP" sz="28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endParaRPr lang="en-US" altLang="ja-JP" sz="900" dirty="0">
              <a:latin typeface="HGPｺﾞｼｯｸM" panose="020B0600000000000000" pitchFamily="50" charset="-128"/>
              <a:ea typeface="HGPｺﾞｼｯｸM" panose="020B0600000000000000" pitchFamily="50" charset="-128"/>
            </a:endParaRPr>
          </a:p>
        </p:txBody>
      </p:sp>
      <p:pic>
        <p:nvPicPr>
          <p:cNvPr id="47107" name="図 2"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CB921EB-59FD-48BA-8D0F-5A73414CBBD4}" type="slidenum">
              <a:rPr kumimoji="0" lang="en-US" altLang="ja-JP" smtClean="0"/>
              <a:pPr/>
              <a:t>11</a:t>
            </a:fld>
            <a:endParaRPr kumimoji="0" lang="en-US" altLang="ja-JP" smtClean="0"/>
          </a:p>
        </p:txBody>
      </p:sp>
    </p:spTree>
    <p:extLst>
      <p:ext uri="{BB962C8B-B14F-4D97-AF65-F5344CB8AC3E}">
        <p14:creationId xmlns:p14="http://schemas.microsoft.com/office/powerpoint/2010/main" val="1244030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noChangeArrowheads="1"/>
          </p:cNvSpPr>
          <p:nvPr>
            <p:ph type="title"/>
          </p:nvPr>
        </p:nvSpPr>
        <p:spPr/>
        <p:txBody>
          <a:bodyPr/>
          <a:lstStyle/>
          <a:p>
            <a:r>
              <a:rPr lang="ja-JP" altLang="en-US" b="1" smtClean="0">
                <a:latin typeface="メイリオ" panose="020B0604030504040204" pitchFamily="50" charset="-128"/>
                <a:ea typeface="メイリオ" panose="020B0604030504040204" pitchFamily="50" charset="-128"/>
              </a:rPr>
              <a:t>４．心理的虐待</a:t>
            </a:r>
          </a:p>
        </p:txBody>
      </p:sp>
      <p:sp>
        <p:nvSpPr>
          <p:cNvPr id="49155" name="コンテンツ プレースホルダー 2"/>
          <p:cNvSpPr>
            <a:spLocks noGrp="1" noChangeArrowheads="1"/>
          </p:cNvSpPr>
          <p:nvPr>
            <p:ph idx="1"/>
          </p:nvPr>
        </p:nvSpPr>
        <p:spPr>
          <a:xfrm>
            <a:off x="1981200" y="1417638"/>
            <a:ext cx="8229600" cy="5035550"/>
          </a:xfrm>
        </p:spPr>
        <p:txBody>
          <a:bodyPr/>
          <a:lstStyle/>
          <a:p>
            <a:pPr eaLnBrk="1" hangingPunct="1">
              <a:buFont typeface="Wingdings" panose="05000000000000000000" pitchFamily="2" charset="2"/>
              <a:buNone/>
            </a:pPr>
            <a:r>
              <a:rPr lang="ja-JP" altLang="en-US" smtClean="0"/>
              <a:t>　</a:t>
            </a:r>
            <a:r>
              <a:rPr lang="ja-JP" altLang="en-US" smtClean="0">
                <a:latin typeface="メイリオ" panose="020B0604030504040204" pitchFamily="50" charset="-128"/>
                <a:ea typeface="メイリオ" panose="020B0604030504040204" pitchFamily="50" charset="-128"/>
              </a:rPr>
              <a:t>児童に対する著しい暴言又は著しく拒絶的な対応、児童が同居する家庭における配偶者に対する暴力その他の児童に著しい心理的外傷を与える言動を行うこと</a:t>
            </a:r>
            <a:endParaRPr lang="ja-JP" altLang="en-US" smtClean="0">
              <a:solidFill>
                <a:srgbClr val="333333"/>
              </a:solidFill>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B5B299E2-3B86-41CB-BC23-68E916D5034C}"/>
              </a:ext>
            </a:extLst>
          </p:cNvPr>
          <p:cNvSpPr/>
          <p:nvPr/>
        </p:nvSpPr>
        <p:spPr>
          <a:xfrm>
            <a:off x="2182814" y="3500439"/>
            <a:ext cx="7489825" cy="244792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 typeface="Wingdings" panose="05000000000000000000" pitchFamily="2" charset="2"/>
              <a:buNone/>
              <a:defRPr/>
            </a:pPr>
            <a:r>
              <a:rPr lang="ja-JP" altLang="en-US" sz="3600" dirty="0">
                <a:solidFill>
                  <a:schemeClr val="tx1"/>
                </a:solidFill>
              </a:rPr>
              <a:t>　</a:t>
            </a:r>
            <a:r>
              <a:rPr lang="ja-JP" altLang="en-US" sz="3200" dirty="0">
                <a:solidFill>
                  <a:schemeClr val="tx1"/>
                </a:solidFill>
                <a:latin typeface="メイリオ" panose="020B0604030504040204" pitchFamily="50" charset="-128"/>
                <a:ea typeface="メイリオ" panose="020B0604030504040204" pitchFamily="50" charset="-128"/>
              </a:rPr>
              <a:t>暴言　脅迫　無視</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他のきょうだいと著しく差別する</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a:t>
            </a:r>
            <a:r>
              <a:rPr lang="en-US" altLang="ja-JP" sz="3200" dirty="0">
                <a:solidFill>
                  <a:schemeClr val="tx1"/>
                </a:solidFill>
                <a:latin typeface="メイリオ" panose="020B0604030504040204" pitchFamily="50" charset="-128"/>
                <a:ea typeface="メイリオ" panose="020B0604030504040204" pitchFamily="50" charset="-128"/>
              </a:rPr>
              <a:t>DV</a:t>
            </a:r>
            <a:r>
              <a:rPr lang="ja-JP" altLang="en-US" sz="3200" dirty="0">
                <a:solidFill>
                  <a:schemeClr val="tx1"/>
                </a:solidFill>
                <a:latin typeface="メイリオ" panose="020B0604030504040204" pitchFamily="50" charset="-128"/>
                <a:ea typeface="メイリオ" panose="020B0604030504040204" pitchFamily="50" charset="-128"/>
              </a:rPr>
              <a:t>（配偶者からの暴力）を見せる</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200" dirty="0">
                <a:solidFill>
                  <a:schemeClr val="tx1"/>
                </a:solidFill>
                <a:latin typeface="メイリオ" panose="020B0604030504040204" pitchFamily="50" charset="-128"/>
                <a:ea typeface="メイリオ" panose="020B0604030504040204" pitchFamily="50" charset="-128"/>
              </a:rPr>
              <a:t>　など</a:t>
            </a:r>
          </a:p>
        </p:txBody>
      </p:sp>
      <p:pic>
        <p:nvPicPr>
          <p:cNvPr id="49157" name="図 4"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FAA82BB-C2FA-4F19-A1C4-007D9C9C0F67}" type="slidenum">
              <a:rPr kumimoji="0" lang="en-US" altLang="ja-JP" smtClean="0"/>
              <a:pPr/>
              <a:t>12</a:t>
            </a:fld>
            <a:endParaRPr kumimoji="0" lang="en-US" altLang="ja-JP" smtClean="0"/>
          </a:p>
        </p:txBody>
      </p:sp>
    </p:spTree>
    <p:extLst>
      <p:ext uri="{BB962C8B-B14F-4D97-AF65-F5344CB8AC3E}">
        <p14:creationId xmlns:p14="http://schemas.microsoft.com/office/powerpoint/2010/main" val="138973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1947863" y="549275"/>
            <a:ext cx="8229600" cy="5289550"/>
          </a:xfrm>
        </p:spPr>
        <p:txBody>
          <a:bodyPr/>
          <a:lstStyle/>
          <a:p>
            <a:pPr eaLnBrk="1" hangingPunct="1">
              <a:buFont typeface="Wingdings" panose="05000000000000000000" pitchFamily="2" charset="2"/>
              <a:buNone/>
            </a:pPr>
            <a:r>
              <a:rPr lang="en-US" altLang="ja-JP" smtClean="0"/>
              <a:t>【</a:t>
            </a:r>
            <a:r>
              <a:rPr lang="ja-JP" altLang="en-US" smtClean="0"/>
              <a:t>虐待発生の要因</a:t>
            </a:r>
            <a:r>
              <a:rPr lang="en-US" altLang="ja-JP" smtClean="0"/>
              <a:t>】</a:t>
            </a:r>
            <a:endParaRPr lang="ja-JP" altLang="en-US" smtClean="0"/>
          </a:p>
          <a:p>
            <a:pPr eaLnBrk="1" hangingPunct="1">
              <a:buFont typeface="Wingdings" panose="05000000000000000000" pitchFamily="2" charset="2"/>
              <a:buNone/>
            </a:pPr>
            <a:r>
              <a:rPr lang="ja-JP" altLang="en-US" smtClean="0"/>
              <a:t>　</a:t>
            </a:r>
            <a:endParaRPr lang="en-US" altLang="ja-JP" smtClean="0"/>
          </a:p>
          <a:p>
            <a:pPr eaLnBrk="1" hangingPunct="1">
              <a:buFont typeface="Wingdings" panose="05000000000000000000" pitchFamily="2" charset="2"/>
              <a:buNone/>
            </a:pPr>
            <a:endParaRPr lang="en-US" altLang="ja-JP" smtClean="0"/>
          </a:p>
          <a:p>
            <a:pPr eaLnBrk="1" hangingPunct="1">
              <a:buFont typeface="Wingdings" panose="05000000000000000000" pitchFamily="2" charset="2"/>
              <a:buNone/>
            </a:pPr>
            <a:endParaRPr lang="en-US" altLang="ja-JP" smtClean="0"/>
          </a:p>
          <a:p>
            <a:pPr eaLnBrk="1" hangingPunct="1">
              <a:buFont typeface="Wingdings" panose="05000000000000000000" pitchFamily="2" charset="2"/>
              <a:buNone/>
            </a:pPr>
            <a:endParaRPr lang="en-US" altLang="ja-JP" smtClean="0"/>
          </a:p>
          <a:p>
            <a:pPr eaLnBrk="1" hangingPunct="1">
              <a:buFont typeface="Wingdings" panose="05000000000000000000" pitchFamily="2" charset="2"/>
              <a:buNone/>
            </a:pPr>
            <a:endParaRPr lang="en-US" altLang="ja-JP" smtClean="0"/>
          </a:p>
        </p:txBody>
      </p:sp>
      <p:grpSp>
        <p:nvGrpSpPr>
          <p:cNvPr id="3" name="グループ化 13"/>
          <p:cNvGrpSpPr>
            <a:grpSpLocks/>
          </p:cNvGrpSpPr>
          <p:nvPr/>
        </p:nvGrpSpPr>
        <p:grpSpPr bwMode="auto">
          <a:xfrm>
            <a:off x="3651251" y="1196975"/>
            <a:ext cx="4824413" cy="2520950"/>
            <a:chOff x="2099387" y="1412776"/>
            <a:chExt cx="4824536" cy="2520280"/>
          </a:xfrm>
        </p:grpSpPr>
        <p:sp>
          <p:nvSpPr>
            <p:cNvPr id="2" name="円/楕円 1"/>
            <p:cNvSpPr/>
            <p:nvPr/>
          </p:nvSpPr>
          <p:spPr>
            <a:xfrm>
              <a:off x="2099387" y="1674644"/>
              <a:ext cx="4824536" cy="2258412"/>
            </a:xfrm>
            <a:prstGeom prst="ellipse">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tIns="360000" anchor="ctr"/>
            <a:lstStyle/>
            <a:p>
              <a:pPr eaLnBrk="1" hangingPunct="1">
                <a:buFont typeface="Wingdings" pitchFamily="2" charset="2"/>
                <a:buNone/>
                <a:defRPr/>
              </a:pPr>
              <a:r>
                <a:rPr lang="ja-JP" altLang="en-US" sz="2800" dirty="0">
                  <a:solidFill>
                    <a:schemeClr val="tx1"/>
                  </a:solidFill>
                </a:rPr>
                <a:t>未熟さ、被虐待体験、アルコールや薬物への依存　　など</a:t>
              </a:r>
            </a:p>
            <a:p>
              <a:pPr eaLnBrk="1" hangingPunct="1">
                <a:buFont typeface="Wingdings" pitchFamily="2" charset="2"/>
                <a:buNone/>
                <a:defRPr/>
              </a:pPr>
              <a:endParaRPr lang="ja-JP" altLang="en-US" dirty="0"/>
            </a:p>
            <a:p>
              <a:pPr algn="ctr" eaLnBrk="1" hangingPunct="1">
                <a:defRPr/>
              </a:pPr>
              <a:endParaRPr lang="ja-JP" altLang="en-US" dirty="0"/>
            </a:p>
          </p:txBody>
        </p:sp>
        <p:sp>
          <p:nvSpPr>
            <p:cNvPr id="51213" name="テキスト ボックス 4"/>
            <p:cNvSpPr txBox="1">
              <a:spLocks noChangeArrowheads="1"/>
            </p:cNvSpPr>
            <p:nvPr/>
          </p:nvSpPr>
          <p:spPr bwMode="auto">
            <a:xfrm>
              <a:off x="4251410" y="1412776"/>
              <a:ext cx="2520280" cy="523220"/>
            </a:xfrm>
            <a:prstGeom prst="rect">
              <a:avLst/>
            </a:prstGeom>
            <a:solidFill>
              <a:schemeClr val="bg1"/>
            </a:solidFill>
            <a:ln w="9525" cmpd="dbl">
              <a:solidFill>
                <a:schemeClr val="tx1"/>
              </a:solidFill>
              <a:miter lim="800000"/>
              <a:headEnd/>
              <a:tailEnd/>
            </a:ln>
          </p:spPr>
          <p:txBody>
            <a:bodyPr>
              <a:spAutoFit/>
            </a:bodyPr>
            <a:lstStyle>
              <a:lvl1pPr>
                <a:spcBef>
                  <a:spcPct val="20000"/>
                </a:spcBef>
                <a:buClr>
                  <a:schemeClr val="accent1"/>
                </a:buClr>
                <a:buFont typeface="Wingdings" panose="05000000000000000000" pitchFamily="2" charset="2"/>
                <a:buChar char="l"/>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Font typeface="Wingdings" panose="05000000000000000000" pitchFamily="2" charset="2"/>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Font typeface="Wingdings" panose="05000000000000000000" pitchFamily="2" charset="2"/>
                <a:buChar char="l"/>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Font typeface="Wingdings" panose="05000000000000000000" pitchFamily="2" charset="2"/>
                <a:buNone/>
              </a:pPr>
              <a:r>
                <a:rPr lang="ja-JP" altLang="en-US" sz="2800"/>
                <a:t>保護者の要因</a:t>
              </a:r>
            </a:p>
          </p:txBody>
        </p:sp>
      </p:grpSp>
      <p:grpSp>
        <p:nvGrpSpPr>
          <p:cNvPr id="4" name="グループ化 14"/>
          <p:cNvGrpSpPr>
            <a:grpSpLocks/>
          </p:cNvGrpSpPr>
          <p:nvPr/>
        </p:nvGrpSpPr>
        <p:grpSpPr bwMode="auto">
          <a:xfrm>
            <a:off x="2043113" y="3087688"/>
            <a:ext cx="4533900" cy="2424112"/>
            <a:chOff x="519388" y="3087367"/>
            <a:chExt cx="4533742" cy="2424742"/>
          </a:xfrm>
        </p:grpSpPr>
        <p:sp>
          <p:nvSpPr>
            <p:cNvPr id="9" name="円/楕円 8"/>
            <p:cNvSpPr/>
            <p:nvPr/>
          </p:nvSpPr>
          <p:spPr>
            <a:xfrm>
              <a:off x="722581" y="3166763"/>
              <a:ext cx="4330549" cy="2345346"/>
            </a:xfrm>
            <a:prstGeom prst="ellipse">
              <a:avLst/>
            </a:prstGeom>
            <a:solidFill>
              <a:srgbClr val="92D05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tIns="540000" anchor="ctr"/>
            <a:lstStyle/>
            <a:p>
              <a:pPr eaLnBrk="1" hangingPunct="1">
                <a:buFont typeface="Wingdings" pitchFamily="2" charset="2"/>
                <a:buNone/>
                <a:defRPr/>
              </a:pPr>
              <a:r>
                <a:rPr lang="ja-JP" altLang="en-US" sz="2800" dirty="0">
                  <a:solidFill>
                    <a:schemeClr val="tx1"/>
                  </a:solidFill>
                </a:rPr>
                <a:t>障害、発達の遅れ、性格、行動上の問題　　など</a:t>
              </a:r>
            </a:p>
            <a:p>
              <a:pPr eaLnBrk="1" hangingPunct="1">
                <a:buFont typeface="Wingdings" pitchFamily="2" charset="2"/>
                <a:buNone/>
                <a:defRPr/>
              </a:pPr>
              <a:endParaRPr lang="ja-JP" altLang="en-US" dirty="0"/>
            </a:p>
            <a:p>
              <a:pPr algn="ctr" eaLnBrk="1" hangingPunct="1">
                <a:defRPr/>
              </a:pPr>
              <a:endParaRPr lang="ja-JP" altLang="en-US" dirty="0"/>
            </a:p>
          </p:txBody>
        </p:sp>
        <p:sp>
          <p:nvSpPr>
            <p:cNvPr id="51211" name="テキスト ボックス 9"/>
            <p:cNvSpPr txBox="1">
              <a:spLocks noChangeArrowheads="1"/>
            </p:cNvSpPr>
            <p:nvPr/>
          </p:nvSpPr>
          <p:spPr bwMode="auto">
            <a:xfrm>
              <a:off x="519388" y="3087367"/>
              <a:ext cx="2368279" cy="523220"/>
            </a:xfrm>
            <a:prstGeom prst="rect">
              <a:avLst/>
            </a:prstGeom>
            <a:solidFill>
              <a:schemeClr val="bg1"/>
            </a:solidFill>
            <a:ln w="9525" cmpd="dbl">
              <a:solidFill>
                <a:schemeClr val="tx1"/>
              </a:solidFill>
              <a:miter lim="800000"/>
              <a:headEnd/>
              <a:tailEnd/>
            </a:ln>
          </p:spPr>
          <p:txBody>
            <a:bodyPr>
              <a:spAutoFit/>
            </a:bodyPr>
            <a:lstStyle>
              <a:lvl1pPr>
                <a:spcBef>
                  <a:spcPct val="20000"/>
                </a:spcBef>
                <a:buClr>
                  <a:schemeClr val="accent1"/>
                </a:buClr>
                <a:buFont typeface="Wingdings" panose="05000000000000000000" pitchFamily="2" charset="2"/>
                <a:buChar char="l"/>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Font typeface="Wingdings" panose="05000000000000000000" pitchFamily="2" charset="2"/>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Font typeface="Wingdings" panose="05000000000000000000" pitchFamily="2" charset="2"/>
                <a:buChar char="l"/>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Font typeface="Wingdings" panose="05000000000000000000" pitchFamily="2" charset="2"/>
                <a:buNone/>
              </a:pPr>
              <a:r>
                <a:rPr lang="ja-JP" altLang="en-US" sz="2800"/>
                <a:t>子どもの要因</a:t>
              </a:r>
            </a:p>
          </p:txBody>
        </p:sp>
      </p:grpSp>
      <p:grpSp>
        <p:nvGrpSpPr>
          <p:cNvPr id="5" name="グループ化 6"/>
          <p:cNvGrpSpPr>
            <a:grpSpLocks/>
          </p:cNvGrpSpPr>
          <p:nvPr/>
        </p:nvGrpSpPr>
        <p:grpSpPr bwMode="auto">
          <a:xfrm>
            <a:off x="6011864" y="3087689"/>
            <a:ext cx="4543425" cy="2346325"/>
            <a:chOff x="4511654" y="3408337"/>
            <a:chExt cx="4544008" cy="2346332"/>
          </a:xfrm>
        </p:grpSpPr>
        <p:sp>
          <p:nvSpPr>
            <p:cNvPr id="12" name="円/楕円 11"/>
            <p:cNvSpPr/>
            <p:nvPr/>
          </p:nvSpPr>
          <p:spPr>
            <a:xfrm>
              <a:off x="4511654" y="3408337"/>
              <a:ext cx="4520192" cy="2346332"/>
            </a:xfrm>
            <a:prstGeom prst="ellipse">
              <a:avLst/>
            </a:prstGeom>
            <a:solidFill>
              <a:srgbClr val="FFC0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tIns="360000" anchor="ctr"/>
            <a:lstStyle/>
            <a:p>
              <a:pPr eaLnBrk="1" hangingPunct="1">
                <a:buFont typeface="Wingdings" pitchFamily="2" charset="2"/>
                <a:buNone/>
                <a:defRPr/>
              </a:pPr>
              <a:r>
                <a:rPr lang="ja-JP" altLang="en-US" sz="2800" dirty="0">
                  <a:solidFill>
                    <a:schemeClr val="tx1"/>
                  </a:solidFill>
                </a:rPr>
                <a:t>経済的要因、夫婦不和、社会的孤立　　など</a:t>
              </a:r>
            </a:p>
            <a:p>
              <a:pPr eaLnBrk="1" hangingPunct="1">
                <a:buFont typeface="Wingdings" pitchFamily="2" charset="2"/>
                <a:buNone/>
                <a:defRPr/>
              </a:pPr>
              <a:endParaRPr lang="ja-JP" altLang="en-US" dirty="0"/>
            </a:p>
            <a:p>
              <a:pPr algn="ctr" eaLnBrk="1" hangingPunct="1">
                <a:defRPr/>
              </a:pPr>
              <a:endParaRPr lang="ja-JP" altLang="en-US" dirty="0"/>
            </a:p>
          </p:txBody>
        </p:sp>
        <p:sp>
          <p:nvSpPr>
            <p:cNvPr id="51209" name="テキスト ボックス 12"/>
            <p:cNvSpPr txBox="1">
              <a:spLocks noChangeArrowheads="1"/>
            </p:cNvSpPr>
            <p:nvPr/>
          </p:nvSpPr>
          <p:spPr bwMode="auto">
            <a:xfrm>
              <a:off x="5092788" y="5250499"/>
              <a:ext cx="3962874" cy="461666"/>
            </a:xfrm>
            <a:prstGeom prst="rect">
              <a:avLst/>
            </a:prstGeom>
            <a:solidFill>
              <a:schemeClr val="bg1"/>
            </a:solidFill>
            <a:ln w="9525" cmpd="dbl">
              <a:solidFill>
                <a:schemeClr val="tx1"/>
              </a:solidFill>
              <a:miter lim="800000"/>
              <a:headEnd/>
              <a:tailEnd/>
            </a:ln>
          </p:spPr>
          <p:txBody>
            <a:bodyPr>
              <a:spAutoFit/>
            </a:bodyPr>
            <a:lstStyle>
              <a:lvl1pPr>
                <a:spcBef>
                  <a:spcPct val="20000"/>
                </a:spcBef>
                <a:buClr>
                  <a:schemeClr val="accent1"/>
                </a:buClr>
                <a:buFont typeface="Wingdings" panose="05000000000000000000" pitchFamily="2" charset="2"/>
                <a:buChar char="l"/>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Font typeface="Wingdings" panose="05000000000000000000" pitchFamily="2" charset="2"/>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Font typeface="Wingdings" panose="05000000000000000000" pitchFamily="2" charset="2"/>
                <a:buChar char="l"/>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Font typeface="Wingdings" panose="05000000000000000000" pitchFamily="2" charset="2"/>
                <a:buNone/>
              </a:pPr>
              <a:r>
                <a:rPr lang="ja-JP" altLang="en-US" sz="2400" dirty="0"/>
                <a:t>家庭（養育環境）の要因</a:t>
              </a:r>
            </a:p>
          </p:txBody>
        </p:sp>
      </p:grpSp>
      <p:sp>
        <p:nvSpPr>
          <p:cNvPr id="17" name="AutoShape 3"/>
          <p:cNvSpPr>
            <a:spLocks noChangeArrowheads="1"/>
          </p:cNvSpPr>
          <p:nvPr/>
        </p:nvSpPr>
        <p:spPr bwMode="auto">
          <a:xfrm>
            <a:off x="2174875" y="5838826"/>
            <a:ext cx="8008938" cy="830263"/>
          </a:xfrm>
          <a:prstGeom prst="roundRect">
            <a:avLst>
              <a:gd name="adj" fmla="val 16667"/>
            </a:avLst>
          </a:prstGeom>
          <a:noFill/>
          <a:ln w="3175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accent1"/>
              </a:buClr>
              <a:buFont typeface="Wingdings" panose="05000000000000000000" pitchFamily="2" charset="2"/>
              <a:buChar char="l"/>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Font typeface="Wingdings" panose="05000000000000000000" pitchFamily="2" charset="2"/>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Font typeface="Wingdings" panose="05000000000000000000" pitchFamily="2" charset="2"/>
              <a:buChar char="l"/>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FontTx/>
              <a:buNone/>
            </a:pPr>
            <a:r>
              <a:rPr lang="ja-JP" altLang="en-US" sz="2400" dirty="0"/>
              <a:t>虐待は様々な要因が複雑に絡み合って発生する。</a:t>
            </a:r>
          </a:p>
        </p:txBody>
      </p:sp>
      <p:sp>
        <p:nvSpPr>
          <p:cNvPr id="51207" name="スライド番号プレースホルダー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052EC49-1864-4B52-8B71-6E6D61DD0B9D}" type="slidenum">
              <a:rPr kumimoji="0" lang="en-US" altLang="ja-JP" smtClean="0"/>
              <a:pPr/>
              <a:t>13</a:t>
            </a:fld>
            <a:endParaRPr kumimoji="0" lang="en-US" altLang="ja-JP" smtClean="0"/>
          </a:p>
        </p:txBody>
      </p:sp>
    </p:spTree>
    <p:extLst>
      <p:ext uri="{BB962C8B-B14F-4D97-AF65-F5344CB8AC3E}">
        <p14:creationId xmlns:p14="http://schemas.microsoft.com/office/powerpoint/2010/main" val="23228489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19289" y="333375"/>
            <a:ext cx="8353425" cy="1143000"/>
          </a:xfrm>
        </p:spPr>
        <p:txBody>
          <a:bodyPr>
            <a:normAutofit/>
          </a:bodyPr>
          <a:lstStyle/>
          <a:p>
            <a:pPr eaLnBrk="1" hangingPunct="1"/>
            <a:r>
              <a:rPr lang="ja-JP" altLang="en-US" sz="3600" dirty="0" smtClean="0">
                <a:latin typeface="メイリオ" panose="020B0604030504040204" pitchFamily="50" charset="-128"/>
                <a:ea typeface="メイリオ" panose="020B0604030504040204" pitchFamily="50" charset="-128"/>
              </a:rPr>
              <a:t>子ども虐待における関係機関連携</a:t>
            </a:r>
          </a:p>
        </p:txBody>
      </p:sp>
      <p:sp>
        <p:nvSpPr>
          <p:cNvPr id="53251" name="Rectangle 3"/>
          <p:cNvSpPr>
            <a:spLocks noGrp="1" noChangeArrowheads="1"/>
          </p:cNvSpPr>
          <p:nvPr>
            <p:ph type="body" idx="1"/>
          </p:nvPr>
        </p:nvSpPr>
        <p:spPr>
          <a:xfrm>
            <a:off x="1992314" y="1484313"/>
            <a:ext cx="8351837" cy="4525962"/>
          </a:xfrm>
        </p:spPr>
        <p:txBody>
          <a:bodyPr/>
          <a:lstStyle/>
          <a:p>
            <a:pPr eaLnBrk="1" hangingPunct="1">
              <a:buFont typeface="Wingdings" panose="05000000000000000000" pitchFamily="2" charset="2"/>
              <a:buNone/>
            </a:pPr>
            <a:r>
              <a:rPr lang="ja-JP" altLang="en-US" u="sng" dirty="0" smtClean="0">
                <a:latin typeface="メイリオ" panose="020B0604030504040204" pitchFamily="50" charset="-128"/>
                <a:ea typeface="メイリオ" panose="020B0604030504040204" pitchFamily="50" charset="-128"/>
              </a:rPr>
              <a:t>１　発見者の通告義務</a:t>
            </a:r>
          </a:p>
          <a:p>
            <a:pPr eaLnBrk="1" hangingPunct="1">
              <a:buFont typeface="Wingdings" panose="05000000000000000000" pitchFamily="2" charset="2"/>
              <a:buNone/>
            </a:pPr>
            <a:endParaRPr lang="ja-JP" altLang="en-US" u="sng"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r>
              <a:rPr lang="ja-JP" altLang="en-US" dirty="0" smtClean="0">
                <a:latin typeface="メイリオ" panose="020B0604030504040204" pitchFamily="50" charset="-128"/>
                <a:ea typeface="メイリオ" panose="020B0604030504040204" pitchFamily="50" charset="-128"/>
              </a:rPr>
              <a:t>・「要保護児童を発見したものは・・・（又は児童委員を介して）市町村、都道府県の設置する福祉事務所若しくは児童相談所に通告しなければならない」</a:t>
            </a:r>
            <a:endParaRPr lang="en-US" altLang="ja-JP"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r>
              <a:rPr lang="ja-JP" altLang="en-US" dirty="0" smtClean="0">
                <a:latin typeface="メイリオ" panose="020B0604030504040204" pitchFamily="50" charset="-128"/>
                <a:ea typeface="メイリオ" panose="020B0604030504040204" pitchFamily="50" charset="-128"/>
              </a:rPr>
              <a:t>（児童福祉法２５条）</a:t>
            </a:r>
          </a:p>
          <a:p>
            <a:pPr eaLnBrk="1" hangingPunct="1">
              <a:buFont typeface="Wingdings" panose="05000000000000000000" pitchFamily="2" charset="2"/>
              <a:buNone/>
            </a:pPr>
            <a:endParaRPr lang="en-US" altLang="ja-JP" dirty="0" smtClean="0">
              <a:latin typeface="メイリオ" panose="020B0604030504040204" pitchFamily="50" charset="-128"/>
              <a:ea typeface="メイリオ" panose="020B0604030504040204" pitchFamily="50" charset="-128"/>
            </a:endParaRPr>
          </a:p>
        </p:txBody>
      </p:sp>
      <p:pic>
        <p:nvPicPr>
          <p:cNvPr id="53252"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5363DFA-34EB-4E8B-95AE-E5F82C6F2619}" type="slidenum">
              <a:rPr kumimoji="0" lang="en-US" altLang="ja-JP" smtClean="0"/>
              <a:pPr/>
              <a:t>14</a:t>
            </a:fld>
            <a:endParaRPr kumimoji="0" lang="en-US" altLang="ja-JP" smtClean="0"/>
          </a:p>
        </p:txBody>
      </p:sp>
    </p:spTree>
    <p:extLst>
      <p:ext uri="{BB962C8B-B14F-4D97-AF65-F5344CB8AC3E}">
        <p14:creationId xmlns:p14="http://schemas.microsoft.com/office/powerpoint/2010/main" val="788071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09EDB52-A4AC-4147-8440-512991B6BBAE}"/>
              </a:ext>
            </a:extLst>
          </p:cNvPr>
          <p:cNvSpPr txBox="1">
            <a:spLocks/>
          </p:cNvSpPr>
          <p:nvPr/>
        </p:nvSpPr>
        <p:spPr>
          <a:xfrm>
            <a:off x="2135188" y="954088"/>
            <a:ext cx="8229600" cy="5294312"/>
          </a:xfrm>
          <a:prstGeom prst="rect">
            <a:avLst/>
          </a:prstGeom>
        </p:spPr>
        <p:txBody>
          <a:bodyPr>
            <a:normAutofit/>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a:lstStyle>
          <a:p>
            <a:pPr marL="0" indent="0">
              <a:buNone/>
              <a:defRPr/>
            </a:pPr>
            <a:r>
              <a:rPr lang="ja-JP" altLang="en-US" kern="0" dirty="0">
                <a:latin typeface="HG丸ｺﾞｼｯｸM-PRO" panose="020F0600000000000000" pitchFamily="50" charset="-128"/>
                <a:ea typeface="HG丸ｺﾞｼｯｸM-PRO" panose="020F0600000000000000" pitchFamily="50" charset="-128"/>
              </a:rPr>
              <a:t>　</a:t>
            </a:r>
            <a:r>
              <a:rPr lang="ja-JP" altLang="en-US" sz="3000" b="1" kern="0" dirty="0">
                <a:latin typeface="メイリオ" panose="020B0604030504040204" pitchFamily="50" charset="-128"/>
                <a:ea typeface="メイリオ" panose="020B0604030504040204" pitchFamily="50" charset="-128"/>
              </a:rPr>
              <a:t>〇児童虐待の早期発見等</a:t>
            </a:r>
            <a:endParaRPr lang="en-US" altLang="ja-JP" sz="3000" b="1" kern="0" dirty="0">
              <a:latin typeface="メイリオ" panose="020B0604030504040204" pitchFamily="50" charset="-128"/>
              <a:ea typeface="メイリオ" panose="020B0604030504040204" pitchFamily="50" charset="-128"/>
            </a:endParaRPr>
          </a:p>
          <a:p>
            <a:pPr marL="0" indent="0">
              <a:buNone/>
              <a:defRPr/>
            </a:pPr>
            <a:r>
              <a:rPr lang="ja-JP" altLang="en-US" b="1" kern="0" dirty="0">
                <a:latin typeface="メイリオ" panose="020B0604030504040204" pitchFamily="50" charset="-128"/>
                <a:ea typeface="メイリオ" panose="020B0604030504040204" pitchFamily="50" charset="-128"/>
              </a:rPr>
              <a:t>　　　　　</a:t>
            </a:r>
            <a:r>
              <a:rPr lang="ja-JP" altLang="en-US" sz="2400" b="1" kern="0" dirty="0">
                <a:latin typeface="メイリオ" panose="020B0604030504040204" pitchFamily="50" charset="-128"/>
                <a:ea typeface="メイリオ" panose="020B0604030504040204" pitchFamily="50" charset="-128"/>
              </a:rPr>
              <a:t>（児童虐待の防止等に関する法律第５条）</a:t>
            </a:r>
            <a:endParaRPr lang="en-US" altLang="ja-JP" sz="2400" b="1" kern="0" dirty="0">
              <a:latin typeface="メイリオ" panose="020B0604030504040204" pitchFamily="50" charset="-128"/>
              <a:ea typeface="メイリオ" panose="020B0604030504040204" pitchFamily="50" charset="-128"/>
            </a:endParaRPr>
          </a:p>
          <a:p>
            <a:pPr marL="0" indent="0">
              <a:buNone/>
              <a:defRPr/>
            </a:pPr>
            <a:endParaRPr lang="en-US" altLang="ja-JP" b="1" kern="0" dirty="0">
              <a:latin typeface="メイリオ" panose="020B0604030504040204" pitchFamily="50" charset="-128"/>
              <a:ea typeface="メイリオ" panose="020B0604030504040204" pitchFamily="50" charset="-128"/>
            </a:endParaRPr>
          </a:p>
          <a:p>
            <a:pPr marL="179388" indent="0">
              <a:buNone/>
              <a:defRPr/>
            </a:pPr>
            <a:r>
              <a:rPr lang="ja-JP" altLang="en-US" kern="0" dirty="0">
                <a:latin typeface="メイリオ" panose="020B0604030504040204" pitchFamily="50" charset="-128"/>
                <a:ea typeface="メイリオ" panose="020B0604030504040204" pitchFamily="50" charset="-128"/>
              </a:rPr>
              <a:t>　</a:t>
            </a:r>
            <a:r>
              <a:rPr lang="ja-JP" altLang="en-US" sz="2800" kern="0" dirty="0">
                <a:latin typeface="メイリオ" panose="020B0604030504040204" pitchFamily="50" charset="-128"/>
                <a:ea typeface="メイリオ" panose="020B0604030504040204" pitchFamily="50" charset="-128"/>
              </a:rPr>
              <a:t>学校、児童福祉施設、病院・・・その他、児童の福祉に業務上関係のある団体及び学校の教職員、児童福祉施設の職員、医師、・・・弁護士、警察官・・・その他児童の福祉に職務上関係のある者は、児童虐待を発見しやすい立場にあることを自覚し、児童虐待の早期発見に努めなければならない。</a:t>
            </a:r>
            <a:endParaRPr lang="en-US" altLang="ja-JP" sz="2800" b="1" kern="0" dirty="0">
              <a:latin typeface="メイリオ" panose="020B0604030504040204" pitchFamily="50" charset="-128"/>
              <a:ea typeface="メイリオ" panose="020B0604030504040204" pitchFamily="50" charset="-128"/>
            </a:endParaRPr>
          </a:p>
        </p:txBody>
      </p:sp>
      <p:sp>
        <p:nvSpPr>
          <p:cNvPr id="5529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666923C-EAA9-4003-84D8-DEB8B1893F77}" type="slidenum">
              <a:rPr kumimoji="0" lang="en-US" altLang="ja-JP" smtClean="0"/>
              <a:pPr/>
              <a:t>15</a:t>
            </a:fld>
            <a:endParaRPr kumimoji="0" lang="en-US" altLang="ja-JP" smtClean="0"/>
          </a:p>
        </p:txBody>
      </p:sp>
    </p:spTree>
    <p:extLst>
      <p:ext uri="{BB962C8B-B14F-4D97-AF65-F5344CB8AC3E}">
        <p14:creationId xmlns:p14="http://schemas.microsoft.com/office/powerpoint/2010/main" val="3942466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992313" y="476250"/>
            <a:ext cx="8229600" cy="5721350"/>
          </a:xfrm>
          <a:prstGeom prst="rect">
            <a:avLst/>
          </a:prstGeom>
        </p:spPr>
        <p:txBody>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a:lstStyle>
          <a:p>
            <a:pPr eaLnBrk="1" hangingPunct="1">
              <a:buFont typeface="Wingdings" panose="05000000000000000000" pitchFamily="2" charset="2"/>
              <a:buNone/>
              <a:defRPr/>
            </a:pPr>
            <a:endParaRPr lang="ja-JP" altLang="en-US" sz="2800" kern="0" dirty="0">
              <a:latin typeface="メイリオ" panose="020B0604030504040204" pitchFamily="50" charset="-128"/>
              <a:ea typeface="メイリオ" panose="020B0604030504040204" pitchFamily="50" charset="-128"/>
            </a:endParaRPr>
          </a:p>
          <a:p>
            <a:pPr marL="0" indent="0">
              <a:spcBef>
                <a:spcPct val="0"/>
              </a:spcBef>
              <a:buClrTx/>
              <a:buNone/>
              <a:defRPr/>
            </a:pPr>
            <a:r>
              <a:rPr lang="ja-JP" altLang="en-US" sz="2800" kern="0" dirty="0">
                <a:solidFill>
                  <a:srgbClr val="000000"/>
                </a:solidFill>
                <a:latin typeface="メイリオ" panose="020B0604030504040204" pitchFamily="50" charset="-128"/>
                <a:ea typeface="メイリオ" panose="020B0604030504040204" pitchFamily="50" charset="-128"/>
              </a:rPr>
              <a:t>　</a:t>
            </a:r>
            <a:r>
              <a:rPr lang="ja-JP" altLang="en-US" sz="2800" b="1" kern="0" dirty="0">
                <a:solidFill>
                  <a:srgbClr val="000000"/>
                </a:solidFill>
                <a:latin typeface="メイリオ" panose="020B0604030504040204" pitchFamily="50" charset="-128"/>
                <a:ea typeface="メイリオ" panose="020B0604030504040204" pitchFamily="50" charset="-128"/>
              </a:rPr>
              <a:t>〇児童虐待の早期発見等</a:t>
            </a:r>
            <a:endParaRPr lang="en-US" altLang="ja-JP" sz="2800" b="1" kern="0" dirty="0">
              <a:solidFill>
                <a:srgbClr val="000000"/>
              </a:solidFill>
              <a:latin typeface="メイリオ" panose="020B0604030504040204" pitchFamily="50" charset="-128"/>
              <a:ea typeface="メイリオ" panose="020B0604030504040204" pitchFamily="50" charset="-128"/>
            </a:endParaRPr>
          </a:p>
          <a:p>
            <a:pPr marL="0" indent="0">
              <a:spcBef>
                <a:spcPct val="0"/>
              </a:spcBef>
              <a:buClrTx/>
              <a:buNone/>
              <a:defRPr/>
            </a:pPr>
            <a:r>
              <a:rPr lang="ja-JP" altLang="en-US" sz="2800" b="1" kern="0" dirty="0">
                <a:solidFill>
                  <a:srgbClr val="000000"/>
                </a:solidFill>
                <a:latin typeface="メイリオ" panose="020B0604030504040204" pitchFamily="50" charset="-128"/>
                <a:ea typeface="メイリオ" panose="020B0604030504040204" pitchFamily="50" charset="-128"/>
              </a:rPr>
              <a:t>　　　（児童虐待の防止等に関する法律第６条）</a:t>
            </a:r>
            <a:endParaRPr lang="en-US" altLang="ja-JP" sz="2800" b="1" kern="0" dirty="0">
              <a:solidFill>
                <a:srgbClr val="000000"/>
              </a:solidFill>
              <a:latin typeface="メイリオ" panose="020B0604030504040204" pitchFamily="50" charset="-128"/>
              <a:ea typeface="メイリオ" panose="020B0604030504040204" pitchFamily="50" charset="-128"/>
            </a:endParaRPr>
          </a:p>
          <a:p>
            <a:pPr marL="0" indent="0">
              <a:spcBef>
                <a:spcPct val="0"/>
              </a:spcBef>
              <a:buClrTx/>
              <a:buNone/>
              <a:defRPr/>
            </a:pPr>
            <a:endParaRPr lang="en-US" altLang="ja-JP" sz="2400" b="1" kern="0" dirty="0">
              <a:solidFill>
                <a:srgbClr val="000000"/>
              </a:solidFill>
              <a:latin typeface="メイリオ" panose="020B0604030504040204" pitchFamily="50" charset="-128"/>
              <a:ea typeface="メイリオ" panose="020B0604030504040204" pitchFamily="50" charset="-128"/>
            </a:endParaRPr>
          </a:p>
          <a:p>
            <a:pPr marL="0" indent="0">
              <a:spcBef>
                <a:spcPct val="0"/>
              </a:spcBef>
              <a:buClrTx/>
              <a:buNone/>
              <a:defRPr/>
            </a:pPr>
            <a:endParaRPr lang="en-US" altLang="ja-JP" sz="2400" b="1" kern="0" dirty="0">
              <a:solidFill>
                <a:srgbClr val="000000"/>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kern="0" dirty="0">
                <a:latin typeface="メイリオ" panose="020B0604030504040204" pitchFamily="50" charset="-128"/>
                <a:ea typeface="メイリオ" panose="020B0604030504040204" pitchFamily="50" charset="-128"/>
              </a:rPr>
              <a:t>・「児童虐待を受けたと思われる児童を発見した者は、速やかに、これを・・（又は児童委員を介して）市町村、都道府県の設置する福祉事務所若しくは児童相談所に通告しなければならない」</a:t>
            </a:r>
            <a:endParaRPr lang="en-US" altLang="ja-JP" kern="0" dirty="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kern="0" dirty="0">
                <a:latin typeface="メイリオ" panose="020B0604030504040204" pitchFamily="50" charset="-128"/>
                <a:ea typeface="メイリオ" panose="020B0604030504040204" pitchFamily="50" charset="-128"/>
              </a:rPr>
              <a:t>（児虐法６条）</a:t>
            </a:r>
          </a:p>
        </p:txBody>
      </p:sp>
      <p:sp>
        <p:nvSpPr>
          <p:cNvPr id="57347"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3BF7590-3D79-4318-B107-A83F250EE664}" type="slidenum">
              <a:rPr kumimoji="0" lang="en-US" altLang="ja-JP" smtClean="0"/>
              <a:pPr/>
              <a:t>16</a:t>
            </a:fld>
            <a:endParaRPr kumimoji="0" lang="en-US" altLang="ja-JP" smtClean="0"/>
          </a:p>
        </p:txBody>
      </p:sp>
    </p:spTree>
    <p:extLst>
      <p:ext uri="{BB962C8B-B14F-4D97-AF65-F5344CB8AC3E}">
        <p14:creationId xmlns:p14="http://schemas.microsoft.com/office/powerpoint/2010/main" val="1656600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992314" y="560388"/>
            <a:ext cx="8218487" cy="5688012"/>
          </a:xfrm>
        </p:spPr>
        <p:txBody>
          <a:bodyPr/>
          <a:lstStyle/>
          <a:p>
            <a:pPr eaLnBrk="1" hangingPunct="1">
              <a:buFont typeface="Wingdings" panose="05000000000000000000" pitchFamily="2" charset="2"/>
              <a:buNone/>
              <a:defRPr/>
            </a:pPr>
            <a:r>
              <a:rPr lang="ja-JP" altLang="en-US" sz="3600" dirty="0">
                <a:latin typeface="+mn-ea"/>
              </a:rPr>
              <a:t>　　</a:t>
            </a:r>
            <a:r>
              <a:rPr lang="ja-JP" altLang="en-US" sz="3600" dirty="0">
                <a:latin typeface="メイリオ" panose="020B0604030504040204" pitchFamily="50" charset="-128"/>
                <a:ea typeface="メイリオ" panose="020B0604030504040204" pitchFamily="50" charset="-128"/>
              </a:rPr>
              <a:t>虐待の発見・通告の実際</a:t>
            </a:r>
          </a:p>
          <a:p>
            <a:pPr eaLnBrk="1" hangingPunct="1">
              <a:buFont typeface="Wingdings" panose="05000000000000000000" pitchFamily="2" charset="2"/>
              <a:buNone/>
              <a:defRPr/>
            </a:pPr>
            <a:r>
              <a:rPr lang="ja-JP" altLang="en-US" u="sng" dirty="0" smtClean="0">
                <a:latin typeface="メイリオ" panose="020B0604030504040204" pitchFamily="50" charset="-128"/>
                <a:ea typeface="メイリオ" panose="020B0604030504040204" pitchFamily="50" charset="-128"/>
              </a:rPr>
              <a:t>１通告に際して</a:t>
            </a:r>
            <a:endParaRPr lang="en-US" altLang="ja-JP" u="sng"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endParaRPr lang="en-US" altLang="ja-JP" u="sng"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dirty="0" smtClean="0">
                <a:latin typeface="メイリオ" panose="020B0604030504040204" pitchFamily="50" charset="-128"/>
                <a:ea typeface="メイリオ" panose="020B0604030504040204" pitchFamily="50" charset="-128"/>
              </a:rPr>
              <a:t>・　虐待</a:t>
            </a:r>
            <a:r>
              <a:rPr lang="ja-JP" altLang="en-US" dirty="0">
                <a:latin typeface="メイリオ" panose="020B0604030504040204" pitchFamily="50" charset="-128"/>
                <a:ea typeface="メイリオ" panose="020B0604030504040204" pitchFamily="50" charset="-128"/>
              </a:rPr>
              <a:t>かどうか</a:t>
            </a:r>
            <a:r>
              <a:rPr lang="ja-JP" altLang="en-US" dirty="0" smtClean="0">
                <a:latin typeface="メイリオ" panose="020B0604030504040204" pitchFamily="50" charset="-128"/>
                <a:ea typeface="メイリオ" panose="020B0604030504040204" pitchFamily="50" charset="-128"/>
              </a:rPr>
              <a:t>はこども家庭センター</a:t>
            </a:r>
            <a:endParaRPr lang="en-US" altLang="ja-JP" dirty="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dirty="0" smtClean="0">
                <a:latin typeface="メイリオ" panose="020B0604030504040204" pitchFamily="50" charset="-128"/>
                <a:ea typeface="メイリオ" panose="020B0604030504040204" pitchFamily="50" charset="-128"/>
              </a:rPr>
              <a:t>　　など専門機関が判断しますので，</a:t>
            </a:r>
            <a:endParaRPr lang="en-US" altLang="ja-JP"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通告は迅速に行ってください。　</a:t>
            </a:r>
            <a:endParaRPr lang="en-US" altLang="ja-JP"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endParaRPr lang="en-US" altLang="ja-JP" dirty="0" smtClean="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dirty="0" smtClean="0">
                <a:latin typeface="メイリオ" panose="020B0604030504040204" pitchFamily="50" charset="-128"/>
                <a:ea typeface="メイリオ" panose="020B0604030504040204" pitchFamily="50" charset="-128"/>
              </a:rPr>
              <a:t>・　通告者の秘密は守ります。</a:t>
            </a:r>
          </a:p>
        </p:txBody>
      </p:sp>
      <p:pic>
        <p:nvPicPr>
          <p:cNvPr id="58371" name="図 2"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2"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BD7B7DC-8082-4F7C-92D3-C68CFD0AE9BA}" type="slidenum">
              <a:rPr kumimoji="0" lang="en-US" altLang="ja-JP" smtClean="0"/>
              <a:pPr/>
              <a:t>17</a:t>
            </a:fld>
            <a:endParaRPr kumimoji="0" lang="en-US" altLang="ja-JP" smtClean="0"/>
          </a:p>
        </p:txBody>
      </p:sp>
    </p:spTree>
    <p:extLst>
      <p:ext uri="{BB962C8B-B14F-4D97-AF65-F5344CB8AC3E}">
        <p14:creationId xmlns:p14="http://schemas.microsoft.com/office/powerpoint/2010/main" val="82251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2313" y="134939"/>
            <a:ext cx="7632700" cy="777875"/>
          </a:xfrm>
        </p:spPr>
        <p:txBody>
          <a:bodyPr rtlCol="0">
            <a:normAutofit fontScale="90000"/>
          </a:bodyPr>
          <a:lstStyle/>
          <a:p>
            <a:pPr>
              <a:defRPr/>
            </a:pPr>
            <a:r>
              <a:rPr lang="en-US" altLang="ja-JP" sz="3200" dirty="0">
                <a:latin typeface="Meiryo UI" panose="020B0604030504040204" pitchFamily="50" charset="-128"/>
                <a:ea typeface="Meiryo UI" panose="020B0604030504040204" pitchFamily="50" charset="-128"/>
              </a:rPr>
              <a:t/>
            </a:r>
            <a:br>
              <a:rPr lang="en-US" altLang="ja-JP" sz="3200" dirty="0">
                <a:latin typeface="Meiryo UI" panose="020B0604030504040204" pitchFamily="50" charset="-128"/>
                <a:ea typeface="Meiryo UI" panose="020B0604030504040204" pitchFamily="50" charset="-128"/>
              </a:rPr>
            </a:br>
            <a:r>
              <a:rPr lang="en-US" altLang="ja-JP" sz="3200" dirty="0">
                <a:latin typeface="Meiryo UI" panose="020B0604030504040204" pitchFamily="50" charset="-128"/>
                <a:ea typeface="Meiryo UI" panose="020B0604030504040204" pitchFamily="50" charset="-128"/>
              </a:rPr>
              <a:t/>
            </a:r>
            <a:br>
              <a:rPr lang="en-US" altLang="ja-JP" sz="3200" dirty="0">
                <a:latin typeface="Meiryo UI" panose="020B0604030504040204" pitchFamily="50" charset="-128"/>
                <a:ea typeface="Meiryo UI" panose="020B0604030504040204" pitchFamily="50" charset="-128"/>
              </a:rPr>
            </a:br>
            <a:r>
              <a:rPr lang="en-US" altLang="ja-JP" sz="3200" dirty="0">
                <a:latin typeface="Meiryo UI" panose="020B0604030504040204" pitchFamily="50" charset="-128"/>
                <a:ea typeface="Meiryo UI" panose="020B0604030504040204" pitchFamily="50" charset="-128"/>
              </a:rPr>
              <a:t/>
            </a:r>
            <a:br>
              <a:rPr lang="en-US" altLang="ja-JP" sz="3200" dirty="0">
                <a:latin typeface="Meiryo UI" panose="020B0604030504040204" pitchFamily="50" charset="-128"/>
                <a:ea typeface="Meiryo UI" panose="020B0604030504040204" pitchFamily="50" charset="-128"/>
              </a:rPr>
            </a:br>
            <a:endParaRPr lang="ja-JP" altLang="en-US" sz="2400" dirty="0">
              <a:latin typeface="Meiryo UI" panose="020B0604030504040204" pitchFamily="50" charset="-128"/>
              <a:ea typeface="Meiryo UI" panose="020B0604030504040204" pitchFamily="50" charset="-128"/>
            </a:endParaRPr>
          </a:p>
        </p:txBody>
      </p:sp>
      <p:sp>
        <p:nvSpPr>
          <p:cNvPr id="3" name="角丸四角形 2"/>
          <p:cNvSpPr/>
          <p:nvPr/>
        </p:nvSpPr>
        <p:spPr>
          <a:xfrm>
            <a:off x="1984376" y="1458913"/>
            <a:ext cx="1838325" cy="588962"/>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１．通告</a:t>
            </a:r>
          </a:p>
        </p:txBody>
      </p:sp>
      <p:sp>
        <p:nvSpPr>
          <p:cNvPr id="4" name="角丸四角形 3"/>
          <p:cNvSpPr/>
          <p:nvPr/>
        </p:nvSpPr>
        <p:spPr>
          <a:xfrm>
            <a:off x="2006601" y="2184401"/>
            <a:ext cx="2454275" cy="568325"/>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２</a:t>
            </a:r>
            <a:r>
              <a:rPr lang="en-US" altLang="ja-JP" b="1" dirty="0">
                <a:solidFill>
                  <a:prstClr val="black"/>
                </a:solidFill>
                <a:latin typeface="Meiryo UI" panose="020B0604030504040204" pitchFamily="50" charset="-128"/>
                <a:ea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rPr>
              <a:t>緊急</a:t>
            </a:r>
            <a:r>
              <a:rPr lang="en-US" altLang="ja-JP" b="1" dirty="0">
                <a:solidFill>
                  <a:prstClr val="black"/>
                </a:solidFill>
                <a:latin typeface="Meiryo UI" panose="020B0604030504040204" pitchFamily="50" charset="-128"/>
                <a:ea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rPr>
              <a:t>受理会議</a:t>
            </a:r>
          </a:p>
        </p:txBody>
      </p:sp>
      <p:sp>
        <p:nvSpPr>
          <p:cNvPr id="5" name="角丸四角形 4"/>
          <p:cNvSpPr/>
          <p:nvPr/>
        </p:nvSpPr>
        <p:spPr>
          <a:xfrm>
            <a:off x="2006601" y="2914650"/>
            <a:ext cx="1800225" cy="566738"/>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３．介入</a:t>
            </a:r>
          </a:p>
        </p:txBody>
      </p:sp>
      <p:sp>
        <p:nvSpPr>
          <p:cNvPr id="6" name="角丸四角形 5"/>
          <p:cNvSpPr/>
          <p:nvPr/>
        </p:nvSpPr>
        <p:spPr>
          <a:xfrm>
            <a:off x="2022476" y="3657601"/>
            <a:ext cx="1800225" cy="568325"/>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４．調査</a:t>
            </a:r>
          </a:p>
        </p:txBody>
      </p:sp>
      <p:sp>
        <p:nvSpPr>
          <p:cNvPr id="7" name="角丸四角形 6"/>
          <p:cNvSpPr/>
          <p:nvPr/>
        </p:nvSpPr>
        <p:spPr>
          <a:xfrm>
            <a:off x="2022475" y="4387851"/>
            <a:ext cx="2114550" cy="568325"/>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５．援助方針会議</a:t>
            </a:r>
          </a:p>
        </p:txBody>
      </p:sp>
      <p:sp>
        <p:nvSpPr>
          <p:cNvPr id="8" name="角丸四角形 7"/>
          <p:cNvSpPr/>
          <p:nvPr/>
        </p:nvSpPr>
        <p:spPr>
          <a:xfrm>
            <a:off x="2030413" y="5146675"/>
            <a:ext cx="2406650" cy="566738"/>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６．在宅指導・</a:t>
            </a:r>
            <a:endParaRPr lang="en-US" altLang="ja-JP" b="1" dirty="0">
              <a:solidFill>
                <a:prstClr val="black"/>
              </a:solidFill>
              <a:latin typeface="Meiryo UI" panose="020B0604030504040204" pitchFamily="50" charset="-128"/>
              <a:ea typeface="Meiryo UI" panose="020B0604030504040204" pitchFamily="50" charset="-128"/>
            </a:endParaRPr>
          </a:p>
          <a:p>
            <a:pPr defTabSz="457200">
              <a:defRPr/>
            </a:pPr>
            <a:r>
              <a:rPr lang="ja-JP" altLang="en-US" b="1" dirty="0">
                <a:solidFill>
                  <a:prstClr val="black"/>
                </a:solidFill>
                <a:latin typeface="Meiryo UI" panose="020B0604030504040204" pitchFamily="50" charset="-128"/>
                <a:ea typeface="Meiryo UI" panose="020B0604030504040204" pitchFamily="50" charset="-128"/>
              </a:rPr>
              <a:t>　　　施設入所</a:t>
            </a:r>
          </a:p>
        </p:txBody>
      </p:sp>
      <p:sp>
        <p:nvSpPr>
          <p:cNvPr id="9" name="角丸四角形 8"/>
          <p:cNvSpPr/>
          <p:nvPr/>
        </p:nvSpPr>
        <p:spPr>
          <a:xfrm>
            <a:off x="2030413" y="5886451"/>
            <a:ext cx="2398712" cy="568325"/>
          </a:xfrm>
          <a:prstGeom prst="round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defTabSz="457200">
              <a:defRPr/>
            </a:pPr>
            <a:r>
              <a:rPr lang="ja-JP" altLang="en-US" b="1" dirty="0">
                <a:solidFill>
                  <a:prstClr val="black"/>
                </a:solidFill>
                <a:latin typeface="Meiryo UI" panose="020B0604030504040204" pitchFamily="50" charset="-128"/>
                <a:ea typeface="Meiryo UI" panose="020B0604030504040204" pitchFamily="50" charset="-128"/>
              </a:rPr>
              <a:t>７．（家族再統合）</a:t>
            </a:r>
          </a:p>
        </p:txBody>
      </p:sp>
      <p:sp>
        <p:nvSpPr>
          <p:cNvPr id="10" name="テキスト ボックス 9"/>
          <p:cNvSpPr txBox="1"/>
          <p:nvPr/>
        </p:nvSpPr>
        <p:spPr>
          <a:xfrm>
            <a:off x="4702176" y="1462088"/>
            <a:ext cx="5426075" cy="368300"/>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電話・文書・来所など</a:t>
            </a:r>
          </a:p>
        </p:txBody>
      </p:sp>
      <p:sp>
        <p:nvSpPr>
          <p:cNvPr id="11" name="テキスト ボックス 10"/>
          <p:cNvSpPr txBox="1"/>
          <p:nvPr/>
        </p:nvSpPr>
        <p:spPr>
          <a:xfrm>
            <a:off x="4702176" y="2247900"/>
            <a:ext cx="5400675" cy="368300"/>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緊急度・重症度をアセスメントし、介入方法を検討</a:t>
            </a:r>
          </a:p>
        </p:txBody>
      </p:sp>
      <p:sp>
        <p:nvSpPr>
          <p:cNvPr id="12" name="テキスト ボックス 11"/>
          <p:cNvSpPr txBox="1"/>
          <p:nvPr/>
        </p:nvSpPr>
        <p:spPr>
          <a:xfrm>
            <a:off x="4727576" y="2970213"/>
            <a:ext cx="5407025" cy="368300"/>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訪問・職権一時保護など</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735514" y="3722689"/>
            <a:ext cx="5399087" cy="369887"/>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社会調査・心理調査・医学調査・行動観察</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719638" y="4486275"/>
            <a:ext cx="5408612" cy="369888"/>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社会診断・心理診断・医学診断・行動診断</a:t>
            </a:r>
          </a:p>
        </p:txBody>
      </p:sp>
      <p:sp>
        <p:nvSpPr>
          <p:cNvPr id="15" name="テキスト ボックス 14"/>
          <p:cNvSpPr txBox="1"/>
          <p:nvPr/>
        </p:nvSpPr>
        <p:spPr>
          <a:xfrm>
            <a:off x="4735514" y="5106988"/>
            <a:ext cx="5399087" cy="646112"/>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助言指導・継続指導・児童福祉司指導</a:t>
            </a:r>
            <a:endParaRPr lang="en-US" altLang="ja-JP"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endParaRPr>
          </a:p>
          <a:p>
            <a:pPr defTabSz="457200">
              <a:defRPr/>
            </a:pPr>
            <a:r>
              <a:rPr lang="ja-JP" altLang="en-US" dirty="0">
                <a:solidFill>
                  <a:prstClr val="black"/>
                </a:solidFill>
                <a:latin typeface="Meiryo UI" panose="020B0604030504040204" pitchFamily="50" charset="-128"/>
                <a:ea typeface="Meiryo UI" panose="020B0604030504040204" pitchFamily="50" charset="-128"/>
                <a:cs typeface="Microsoft Himalaya" panose="01010100010101010101" pitchFamily="2" charset="0"/>
              </a:rPr>
              <a:t>措置入所・里親など</a:t>
            </a:r>
          </a:p>
        </p:txBody>
      </p:sp>
      <p:sp>
        <p:nvSpPr>
          <p:cNvPr id="16" name="テキスト ボックス 15"/>
          <p:cNvSpPr txBox="1"/>
          <p:nvPr/>
        </p:nvSpPr>
        <p:spPr>
          <a:xfrm>
            <a:off x="4719638" y="5961064"/>
            <a:ext cx="5408612" cy="369887"/>
          </a:xfrm>
          <a:prstGeom prst="rect">
            <a:avLst/>
          </a:prstGeom>
          <a:noFill/>
          <a:ln>
            <a:solidFill>
              <a:schemeClr val="accent3"/>
            </a:solidFill>
          </a:ln>
        </p:spPr>
        <p:txBody>
          <a:bodyPr>
            <a:spAutoFit/>
          </a:bodyPr>
          <a:lstStyle/>
          <a:p>
            <a:pPr defTabSz="457200">
              <a:defRPr/>
            </a:pPr>
            <a:r>
              <a:rPr lang="ja-JP" altLang="en-US" dirty="0">
                <a:solidFill>
                  <a:prstClr val="black"/>
                </a:solidFill>
                <a:latin typeface="Meiryo UI" panose="020B0604030504040204" pitchFamily="50" charset="-128"/>
                <a:ea typeface="Meiryo UI" panose="020B0604030504040204" pitchFamily="50" charset="-128"/>
              </a:rPr>
              <a:t>再発防止</a:t>
            </a:r>
          </a:p>
        </p:txBody>
      </p:sp>
      <p:sp>
        <p:nvSpPr>
          <p:cNvPr id="60433" name="タイトル 1"/>
          <p:cNvSpPr txBox="1">
            <a:spLocks/>
          </p:cNvSpPr>
          <p:nvPr/>
        </p:nvSpPr>
        <p:spPr bwMode="auto">
          <a:xfrm>
            <a:off x="2208213" y="-84138"/>
            <a:ext cx="82296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4572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4572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4572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4572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a:solidFill>
                  <a:srgbClr val="000000"/>
                </a:solidFill>
                <a:latin typeface="メイリオ" panose="020B0604030504040204" pitchFamily="50" charset="-128"/>
                <a:ea typeface="メイリオ" panose="020B0604030504040204" pitchFamily="50" charset="-128"/>
              </a:rPr>
              <a:t>児童</a:t>
            </a:r>
            <a:r>
              <a:rPr lang="ja-JP" altLang="en-US">
                <a:solidFill>
                  <a:srgbClr val="000000"/>
                </a:solidFill>
                <a:latin typeface="Meiryo UI" panose="020B0604030504040204" pitchFamily="50" charset="-128"/>
                <a:ea typeface="Meiryo UI" panose="020B0604030504040204" pitchFamily="50" charset="-128"/>
              </a:rPr>
              <a:t>虐待対応のしくみ</a:t>
            </a:r>
          </a:p>
        </p:txBody>
      </p:sp>
      <p:sp>
        <p:nvSpPr>
          <p:cNvPr id="60434" name="テキスト ボックス 19"/>
          <p:cNvSpPr txBox="1">
            <a:spLocks noChangeArrowheads="1"/>
          </p:cNvSpPr>
          <p:nvPr/>
        </p:nvSpPr>
        <p:spPr bwMode="auto">
          <a:xfrm>
            <a:off x="1890714" y="912814"/>
            <a:ext cx="82375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4572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4572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4572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4572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600" u="sng">
                <a:solidFill>
                  <a:srgbClr val="000000"/>
                </a:solidFill>
                <a:latin typeface="メイリオ" panose="020B0604030504040204" pitchFamily="50" charset="-128"/>
                <a:ea typeface="メイリオ" panose="020B0604030504040204" pitchFamily="50" charset="-128"/>
              </a:rPr>
              <a:t>２　こども家庭センターの通告のながれ</a:t>
            </a:r>
          </a:p>
        </p:txBody>
      </p:sp>
      <p:cxnSp>
        <p:nvCxnSpPr>
          <p:cNvPr id="22" name="直線矢印コネクタ 21"/>
          <p:cNvCxnSpPr/>
          <p:nvPr/>
        </p:nvCxnSpPr>
        <p:spPr>
          <a:xfrm>
            <a:off x="4579939" y="1458913"/>
            <a:ext cx="3175" cy="4995862"/>
          </a:xfrm>
          <a:prstGeom prst="straightConnector1">
            <a:avLst/>
          </a:prstGeom>
          <a:ln w="76200">
            <a:solidFill>
              <a:schemeClr val="accent3"/>
            </a:solidFill>
            <a:tailEnd type="triangle"/>
          </a:ln>
        </p:spPr>
        <p:style>
          <a:lnRef idx="1">
            <a:schemeClr val="accent6"/>
          </a:lnRef>
          <a:fillRef idx="0">
            <a:schemeClr val="accent6"/>
          </a:fillRef>
          <a:effectRef idx="0">
            <a:schemeClr val="accent6"/>
          </a:effectRef>
          <a:fontRef idx="minor">
            <a:schemeClr val="tx1"/>
          </a:fontRef>
        </p:style>
      </p:cxnSp>
      <p:pic>
        <p:nvPicPr>
          <p:cNvPr id="60436" name="図 20"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424614"/>
            <a:ext cx="91440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直線コネクタ 18"/>
          <p:cNvCxnSpPr/>
          <p:nvPr/>
        </p:nvCxnSpPr>
        <p:spPr>
          <a:xfrm flipH="1">
            <a:off x="1706563" y="4956176"/>
            <a:ext cx="8731250" cy="73025"/>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p:cNvSpPr>
            <a:spLocks noGrp="1"/>
          </p:cNvSpPr>
          <p:nvPr>
            <p:ph type="sldNum" sz="quarter" idx="12"/>
          </p:nvPr>
        </p:nvSpPr>
        <p:spPr/>
        <p:txBody>
          <a:bodyPr/>
          <a:lstStyle/>
          <a:p>
            <a:pPr>
              <a:defRPr/>
            </a:pPr>
            <a:fld id="{0E280F80-21EB-4588-B172-F6956B9D80AB}" type="slidenum">
              <a:rPr lang="ja-JP" altLang="en-US" smtClean="0"/>
              <a:pPr>
                <a:defRPr/>
              </a:pPr>
              <a:t>18</a:t>
            </a:fld>
            <a:endParaRPr lang="ja-JP" altLang="en-US"/>
          </a:p>
        </p:txBody>
      </p:sp>
    </p:spTree>
    <p:extLst>
      <p:ext uri="{BB962C8B-B14F-4D97-AF65-F5344CB8AC3E}">
        <p14:creationId xmlns:p14="http://schemas.microsoft.com/office/powerpoint/2010/main" val="353595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1981200" y="981075"/>
            <a:ext cx="8229600" cy="5145088"/>
          </a:xfrm>
        </p:spPr>
        <p:txBody>
          <a:bodyPr/>
          <a:lstStyle/>
          <a:p>
            <a:pPr eaLnBrk="1" hangingPunct="1">
              <a:buFont typeface="Wingdings" panose="05000000000000000000" pitchFamily="2" charset="2"/>
              <a:buNone/>
            </a:pPr>
            <a:r>
              <a:rPr lang="ja-JP" altLang="en-US" u="sng" smtClean="0">
                <a:latin typeface="メイリオ" panose="020B0604030504040204" pitchFamily="50" charset="-128"/>
                <a:ea typeface="メイリオ" panose="020B0604030504040204" pitchFamily="50" charset="-128"/>
              </a:rPr>
              <a:t>３　一時保護</a:t>
            </a:r>
          </a:p>
          <a:p>
            <a:pPr eaLnBrk="1" hangingPunct="1">
              <a:buFont typeface="Wingdings" panose="05000000000000000000" pitchFamily="2" charset="2"/>
              <a:buNone/>
            </a:pPr>
            <a:r>
              <a:rPr lang="ja-JP" altLang="en-US" smtClean="0">
                <a:latin typeface="メイリオ" panose="020B0604030504040204" pitchFamily="50" charset="-128"/>
                <a:ea typeface="メイリオ" panose="020B0604030504040204" pitchFamily="50" charset="-128"/>
              </a:rPr>
              <a:t>・「児童相談所長は、必要があると認められるときは・・・児童に・・・一時保護を加えることができる」</a:t>
            </a:r>
            <a:endParaRPr lang="en-US" altLang="ja-JP" smtClean="0">
              <a:latin typeface="メイリオ" panose="020B0604030504040204" pitchFamily="50" charset="-128"/>
              <a:ea typeface="メイリオ" panose="020B0604030504040204" pitchFamily="50" charset="-128"/>
            </a:endParaRPr>
          </a:p>
          <a:p>
            <a:pPr algn="r" eaLnBrk="1" hangingPunct="1">
              <a:buFont typeface="Wingdings" panose="05000000000000000000" pitchFamily="2" charset="2"/>
              <a:buNone/>
            </a:pPr>
            <a:r>
              <a:rPr lang="ja-JP" altLang="en-US" smtClean="0">
                <a:latin typeface="メイリオ" panose="020B0604030504040204" pitchFamily="50" charset="-128"/>
                <a:ea typeface="メイリオ" panose="020B0604030504040204" pitchFamily="50" charset="-128"/>
              </a:rPr>
              <a:t>（児童福祉法３３条）</a:t>
            </a:r>
          </a:p>
        </p:txBody>
      </p:sp>
      <p:sp>
        <p:nvSpPr>
          <p:cNvPr id="62467" name="Rectangle 4"/>
          <p:cNvSpPr>
            <a:spLocks noChangeArrowheads="1"/>
          </p:cNvSpPr>
          <p:nvPr/>
        </p:nvSpPr>
        <p:spPr bwMode="auto">
          <a:xfrm>
            <a:off x="2135188" y="4005263"/>
            <a:ext cx="8208962" cy="1655762"/>
          </a:xfrm>
          <a:prstGeom prst="rect">
            <a:avLst/>
          </a:prstGeom>
          <a:solidFill>
            <a:schemeClr val="bg1"/>
          </a:solidFill>
          <a:ln w="9525">
            <a:solidFill>
              <a:schemeClr val="tx1"/>
            </a:solidFill>
            <a:miter lim="800000"/>
            <a:headEnd/>
            <a:tailEnd/>
          </a:ln>
        </p:spPr>
        <p:txBody>
          <a:bodyPr anchor="ctr"/>
          <a:lstStyle>
            <a:lvl1pPr>
              <a:spcBef>
                <a:spcPct val="20000"/>
              </a:spcBef>
              <a:buClr>
                <a:schemeClr val="accent1"/>
              </a:buClr>
              <a:buFont typeface="Wingdings" panose="05000000000000000000" pitchFamily="2" charset="2"/>
              <a:buChar char="l"/>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Font typeface="Wingdings" panose="05000000000000000000" pitchFamily="2" charset="2"/>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Font typeface="Wingdings" panose="05000000000000000000" pitchFamily="2" charset="2"/>
              <a:buChar char="l"/>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FontTx/>
              <a:buNone/>
            </a:pPr>
            <a:r>
              <a:rPr lang="en-US" altLang="ja-JP">
                <a:latin typeface="メイリオ" panose="020B0604030504040204" pitchFamily="50" charset="-128"/>
                <a:ea typeface="メイリオ" panose="020B0604030504040204" pitchFamily="50" charset="-128"/>
              </a:rPr>
              <a:t>○</a:t>
            </a:r>
            <a:r>
              <a:rPr lang="ja-JP" altLang="en-US">
                <a:latin typeface="メイリオ" panose="020B0604030504040204" pitchFamily="50" charset="-128"/>
                <a:ea typeface="メイリオ" panose="020B0604030504040204" pitchFamily="50" charset="-128"/>
              </a:rPr>
              <a:t>児童の安全が確保できない場合は、親権</a:t>
            </a:r>
            <a:endParaRPr lang="en-US" altLang="ja-JP">
              <a:latin typeface="メイリオ" panose="020B0604030504040204" pitchFamily="50" charset="-128"/>
              <a:ea typeface="メイリオ" panose="020B0604030504040204" pitchFamily="50" charset="-128"/>
            </a:endParaRPr>
          </a:p>
          <a:p>
            <a:pPr eaLnBrk="1" hangingPunct="1">
              <a:spcBef>
                <a:spcPct val="0"/>
              </a:spcBef>
              <a:buClrTx/>
              <a:buFontTx/>
              <a:buNone/>
            </a:pPr>
            <a:r>
              <a:rPr lang="ja-JP" altLang="en-US">
                <a:latin typeface="メイリオ" panose="020B0604030504040204" pitchFamily="50" charset="-128"/>
                <a:ea typeface="メイリオ" panose="020B0604030504040204" pitchFamily="50" charset="-128"/>
              </a:rPr>
              <a:t>　 者の同意なしで一時保護する場合がある</a:t>
            </a:r>
          </a:p>
        </p:txBody>
      </p:sp>
      <p:pic>
        <p:nvPicPr>
          <p:cNvPr id="62468"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8B762C7-ABC0-4A17-B300-7FF1777D2A2E}" type="slidenum">
              <a:rPr kumimoji="0" lang="en-US" altLang="ja-JP" smtClean="0"/>
              <a:pPr/>
              <a:t>19</a:t>
            </a:fld>
            <a:endParaRPr kumimoji="0" lang="en-US" altLang="ja-JP" smtClean="0"/>
          </a:p>
        </p:txBody>
      </p:sp>
    </p:spTree>
    <p:extLst>
      <p:ext uri="{BB962C8B-B14F-4D97-AF65-F5344CB8AC3E}">
        <p14:creationId xmlns:p14="http://schemas.microsoft.com/office/powerpoint/2010/main" val="627102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algn="ctr"/>
            <a:r>
              <a:rPr lang="ja-JP" altLang="en-US" smtClean="0">
                <a:latin typeface="メイリオ" panose="020B0604030504040204" pitchFamily="50" charset="-128"/>
                <a:ea typeface="メイリオ" panose="020B0604030504040204" pitchFamily="50" charset="-128"/>
              </a:rPr>
              <a:t>子どもがもっている権利</a:t>
            </a:r>
          </a:p>
        </p:txBody>
      </p:sp>
      <p:sp>
        <p:nvSpPr>
          <p:cNvPr id="28675" name="コンテンツ プレースホルダー 2"/>
          <p:cNvSpPr>
            <a:spLocks noGrp="1"/>
          </p:cNvSpPr>
          <p:nvPr>
            <p:ph idx="1"/>
          </p:nvPr>
        </p:nvSpPr>
        <p:spPr/>
        <p:txBody>
          <a:bodyPr/>
          <a:lstStyle/>
          <a:p>
            <a:pPr marL="0" indent="0">
              <a:buNone/>
            </a:pPr>
            <a:r>
              <a:rPr lang="ja-JP" altLang="en-US">
                <a:latin typeface="メイリオ" panose="020B0604030504040204" pitchFamily="50" charset="-128"/>
                <a:ea typeface="メイリオ" panose="020B0604030504040204" pitchFamily="50" charset="-128"/>
              </a:rPr>
              <a:t>〇たたかれたり、ひどいことを言われたりしない</a:t>
            </a:r>
            <a:endParaRPr lang="en-US" altLang="ja-JP">
              <a:latin typeface="メイリオ" panose="020B0604030504040204" pitchFamily="50" charset="-128"/>
              <a:ea typeface="メイリオ" panose="020B0604030504040204" pitchFamily="50" charset="-128"/>
            </a:endParaRPr>
          </a:p>
          <a:p>
            <a:pPr marL="0" indent="0">
              <a:buNone/>
            </a:pP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〇毎日元気に、健康に過ごして成長する</a:t>
            </a:r>
            <a:endParaRPr lang="en-US" altLang="ja-JP">
              <a:latin typeface="メイリオ" panose="020B0604030504040204" pitchFamily="50" charset="-128"/>
              <a:ea typeface="メイリオ" panose="020B0604030504040204" pitchFamily="50" charset="-128"/>
            </a:endParaRPr>
          </a:p>
          <a:p>
            <a:pPr marL="0" indent="0">
              <a:buNone/>
            </a:pP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〇保護者の人から育ててもらい、守ってもらう</a:t>
            </a:r>
            <a:endParaRPr lang="en-US" altLang="ja-JP">
              <a:latin typeface="メイリオ" panose="020B0604030504040204" pitchFamily="50" charset="-128"/>
              <a:ea typeface="メイリオ" panose="020B0604030504040204" pitchFamily="50" charset="-128"/>
            </a:endParaRPr>
          </a:p>
          <a:p>
            <a:pPr marL="0" indent="0">
              <a:buNone/>
            </a:pPr>
            <a:endParaRPr lang="en-US" altLang="ja-JP">
              <a:latin typeface="メイリオ" panose="020B0604030504040204" pitchFamily="50" charset="-128"/>
              <a:ea typeface="メイリオ" panose="020B0604030504040204" pitchFamily="50" charset="-128"/>
            </a:endParaRPr>
          </a:p>
          <a:p>
            <a:pPr marL="0" indent="0">
              <a:buNone/>
            </a:pPr>
            <a:r>
              <a:rPr lang="ja-JP" altLang="en-US">
                <a:latin typeface="メイリオ" panose="020B0604030504040204" pitchFamily="50" charset="-128"/>
                <a:ea typeface="メイリオ" panose="020B0604030504040204" pitchFamily="50" charset="-128"/>
              </a:rPr>
              <a:t>〇自分の意見を言う、話を聞いてもらう</a:t>
            </a:r>
          </a:p>
        </p:txBody>
      </p:sp>
      <p:pic>
        <p:nvPicPr>
          <p:cNvPr id="28676"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837E733-18CF-4DE2-BFF5-40552563EF35}" type="slidenum">
              <a:rPr kumimoji="0" lang="en-US" altLang="ja-JP" smtClean="0"/>
              <a:pPr/>
              <a:t>2</a:t>
            </a:fld>
            <a:endParaRPr kumimoji="0" lang="en-US" altLang="ja-JP" smtClean="0"/>
          </a:p>
        </p:txBody>
      </p:sp>
    </p:spTree>
    <p:extLst>
      <p:ext uri="{BB962C8B-B14F-4D97-AF65-F5344CB8AC3E}">
        <p14:creationId xmlns:p14="http://schemas.microsoft.com/office/powerpoint/2010/main" val="290147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タイトル 2"/>
          <p:cNvSpPr>
            <a:spLocks noGrp="1"/>
          </p:cNvSpPr>
          <p:nvPr>
            <p:ph type="title"/>
          </p:nvPr>
        </p:nvSpPr>
        <p:spPr>
          <a:xfrm>
            <a:off x="2014538" y="333375"/>
            <a:ext cx="8229600" cy="1143000"/>
          </a:xfrm>
        </p:spPr>
        <p:txBody>
          <a:bodyPr/>
          <a:lstStyle/>
          <a:p>
            <a:r>
              <a:rPr lang="ja-JP" altLang="en-US" u="sng" smtClean="0">
                <a:latin typeface="メイリオ" panose="020B0604030504040204" pitchFamily="50" charset="-128"/>
                <a:ea typeface="メイリオ" panose="020B0604030504040204" pitchFamily="50" charset="-128"/>
              </a:rPr>
              <a:t>３－１　一時保護中に行うこと</a:t>
            </a:r>
          </a:p>
        </p:txBody>
      </p:sp>
      <p:sp>
        <p:nvSpPr>
          <p:cNvPr id="4" name="コンテンツ プレースホルダー 3"/>
          <p:cNvSpPr>
            <a:spLocks noGrp="1"/>
          </p:cNvSpPr>
          <p:nvPr>
            <p:ph idx="1"/>
          </p:nvPr>
        </p:nvSpPr>
        <p:spPr/>
        <p:txBody>
          <a:bodyPr>
            <a:normAutofit fontScale="92500" lnSpcReduction="20000"/>
          </a:bodyPr>
          <a:lstStyle/>
          <a:p>
            <a:pPr marL="0" indent="0">
              <a:buNone/>
              <a:defRPr/>
            </a:pPr>
            <a:r>
              <a:rPr lang="ja-JP" altLang="en-US" dirty="0" smtClean="0">
                <a:latin typeface="メイリオ" panose="020B0604030504040204" pitchFamily="50" charset="-128"/>
                <a:ea typeface="メイリオ" panose="020B0604030504040204" pitchFamily="50" charset="-128"/>
              </a:rPr>
              <a:t>〇こども</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・面接（</a:t>
            </a:r>
            <a:r>
              <a:rPr lang="en-US" altLang="ja-JP" dirty="0" smtClean="0">
                <a:latin typeface="メイリオ" panose="020B0604030504040204" pitchFamily="50" charset="-128"/>
                <a:ea typeface="メイリオ" panose="020B0604030504040204" pitchFamily="50" charset="-128"/>
              </a:rPr>
              <a:t>CW</a:t>
            </a:r>
            <a:r>
              <a:rPr lang="ja-JP" altLang="en-US" dirty="0" smtClean="0">
                <a:latin typeface="メイリオ" panose="020B0604030504040204" pitchFamily="50" charset="-128"/>
                <a:ea typeface="メイリオ" panose="020B0604030504040204" pitchFamily="50" charset="-128"/>
              </a:rPr>
              <a:t>・心理司）</a:t>
            </a: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・診察　</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・発達検査　・行動観察</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（警察や検察が面接する場合もある）</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〇保護者</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・面談　・家庭訪問　・指導</a:t>
            </a:r>
            <a:endParaRPr lang="en-US" altLang="ja-JP" dirty="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〇その他</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・関係機関への調査</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・環境調整（サービス導入、見守り依頼、親族</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　　の協力など）</a:t>
            </a:r>
            <a:endParaRPr lang="en-US" altLang="ja-JP" dirty="0" smtClean="0">
              <a:latin typeface="メイリオ" panose="020B0604030504040204" pitchFamily="50" charset="-128"/>
              <a:ea typeface="メイリオ" panose="020B0604030504040204" pitchFamily="50" charset="-128"/>
            </a:endParaRPr>
          </a:p>
        </p:txBody>
      </p:sp>
      <p:pic>
        <p:nvPicPr>
          <p:cNvPr id="64516" name="図 4" descr="blue修正.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6326188"/>
            <a:ext cx="914400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91D892E-5A9A-4B44-A43B-3DB783718A66}" type="slidenum">
              <a:rPr kumimoji="0" lang="en-US" altLang="ja-JP" smtClean="0"/>
              <a:pPr/>
              <a:t>20</a:t>
            </a:fld>
            <a:endParaRPr kumimoji="0" lang="en-US" altLang="ja-JP" smtClean="0"/>
          </a:p>
        </p:txBody>
      </p:sp>
    </p:spTree>
    <p:extLst>
      <p:ext uri="{BB962C8B-B14F-4D97-AF65-F5344CB8AC3E}">
        <p14:creationId xmlns:p14="http://schemas.microsoft.com/office/powerpoint/2010/main" val="24404196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タイトル 2"/>
          <p:cNvSpPr>
            <a:spLocks noGrp="1"/>
          </p:cNvSpPr>
          <p:nvPr>
            <p:ph type="title"/>
          </p:nvPr>
        </p:nvSpPr>
        <p:spPr/>
        <p:txBody>
          <a:bodyPr/>
          <a:lstStyle/>
          <a:p>
            <a:r>
              <a:rPr lang="ja-JP" altLang="en-US" u="sng" smtClean="0">
                <a:latin typeface="メイリオ" panose="020B0604030504040204" pitchFamily="50" charset="-128"/>
                <a:ea typeface="メイリオ" panose="020B0604030504040204" pitchFamily="50" charset="-128"/>
              </a:rPr>
              <a:t>３－２　一時保護の期間</a:t>
            </a:r>
          </a:p>
        </p:txBody>
      </p:sp>
      <p:sp>
        <p:nvSpPr>
          <p:cNvPr id="65539" name="コンテンツ プレースホルダー 3"/>
          <p:cNvSpPr>
            <a:spLocks noGrp="1"/>
          </p:cNvSpPr>
          <p:nvPr>
            <p:ph idx="1"/>
          </p:nvPr>
        </p:nvSpPr>
        <p:spPr/>
        <p:txBody>
          <a:bodyPr/>
          <a:lstStyle/>
          <a:p>
            <a:pPr marL="0" indent="0">
              <a:buNone/>
            </a:pPr>
            <a:r>
              <a:rPr lang="ja-JP" altLang="en-US" smtClean="0">
                <a:latin typeface="メイリオ" panose="020B0604030504040204" pitchFamily="50" charset="-128"/>
                <a:ea typeface="メイリオ" panose="020B0604030504040204" pitchFamily="50" charset="-128"/>
              </a:rPr>
              <a:t>・法律では２カ月以内</a:t>
            </a:r>
            <a:endParaRPr lang="en-US" altLang="ja-JP" smtClean="0">
              <a:latin typeface="メイリオ" panose="020B0604030504040204" pitchFamily="50" charset="-128"/>
              <a:ea typeface="メイリオ" panose="020B0604030504040204" pitchFamily="50" charset="-128"/>
            </a:endParaRPr>
          </a:p>
          <a:p>
            <a:pPr marL="0" indent="0">
              <a:buNone/>
            </a:pPr>
            <a:endParaRPr lang="en-US" altLang="ja-JP" smtClean="0">
              <a:latin typeface="メイリオ" panose="020B0604030504040204" pitchFamily="50" charset="-128"/>
              <a:ea typeface="メイリオ" panose="020B0604030504040204" pitchFamily="50" charset="-128"/>
            </a:endParaRPr>
          </a:p>
          <a:p>
            <a:pPr marL="0" indent="0">
              <a:buNone/>
            </a:pPr>
            <a:r>
              <a:rPr lang="ja-JP" altLang="en-US" smtClean="0">
                <a:latin typeface="メイリオ" panose="020B0604030504040204" pitchFamily="50" charset="-128"/>
                <a:ea typeface="メイリオ" panose="020B0604030504040204" pitchFamily="50" charset="-128"/>
              </a:rPr>
              <a:t>・調査や環境調整、指導等に要する内容に</a:t>
            </a:r>
            <a:endParaRPr lang="en-US" altLang="ja-JP" smtClean="0">
              <a:latin typeface="メイリオ" panose="020B0604030504040204" pitchFamily="50" charset="-128"/>
              <a:ea typeface="メイリオ" panose="020B0604030504040204" pitchFamily="50" charset="-128"/>
            </a:endParaRPr>
          </a:p>
          <a:p>
            <a:pPr marL="0" indent="0">
              <a:buNone/>
            </a:pPr>
            <a:r>
              <a:rPr lang="ja-JP" altLang="en-US" smtClean="0">
                <a:latin typeface="メイリオ" panose="020B0604030504040204" pitchFamily="50" charset="-128"/>
                <a:ea typeface="メイリオ" panose="020B0604030504040204" pitchFamily="50" charset="-128"/>
              </a:rPr>
              <a:t>　よって期間が異なる</a:t>
            </a:r>
            <a:endParaRPr lang="en-US" altLang="ja-JP" smtClean="0">
              <a:latin typeface="メイリオ" panose="020B0604030504040204" pitchFamily="50" charset="-128"/>
              <a:ea typeface="メイリオ" panose="020B0604030504040204" pitchFamily="50" charset="-128"/>
            </a:endParaRPr>
          </a:p>
          <a:p>
            <a:pPr marL="0" indent="0">
              <a:buNone/>
            </a:pPr>
            <a:endParaRPr lang="en-US" altLang="ja-JP" smtClean="0">
              <a:latin typeface="メイリオ" panose="020B0604030504040204" pitchFamily="50" charset="-128"/>
              <a:ea typeface="メイリオ" panose="020B0604030504040204" pitchFamily="50" charset="-128"/>
            </a:endParaRPr>
          </a:p>
          <a:p>
            <a:pPr marL="0" indent="0">
              <a:buNone/>
            </a:pPr>
            <a:r>
              <a:rPr lang="ja-JP" altLang="en-US" smtClean="0">
                <a:latin typeface="メイリオ" panose="020B0604030504040204" pitchFamily="50" charset="-128"/>
                <a:ea typeface="メイリオ" panose="020B0604030504040204" pitchFamily="50" charset="-128"/>
              </a:rPr>
              <a:t>・１か月前後で家庭引き取りになる場合が</a:t>
            </a:r>
            <a:endParaRPr lang="en-US" altLang="ja-JP" smtClean="0">
              <a:latin typeface="メイリオ" panose="020B0604030504040204" pitchFamily="50" charset="-128"/>
              <a:ea typeface="メイリオ" panose="020B0604030504040204" pitchFamily="50" charset="-128"/>
            </a:endParaRPr>
          </a:p>
          <a:p>
            <a:pPr marL="0" indent="0">
              <a:buNone/>
            </a:pPr>
            <a:r>
              <a:rPr lang="ja-JP" altLang="en-US" smtClean="0">
                <a:latin typeface="メイリオ" panose="020B0604030504040204" pitchFamily="50" charset="-128"/>
                <a:ea typeface="メイリオ" panose="020B0604030504040204" pitchFamily="50" charset="-128"/>
              </a:rPr>
              <a:t>　多い</a:t>
            </a:r>
            <a:endParaRPr lang="en-US" altLang="ja-JP" smtClean="0">
              <a:latin typeface="メイリオ" panose="020B0604030504040204" pitchFamily="50" charset="-128"/>
              <a:ea typeface="メイリオ" panose="020B0604030504040204" pitchFamily="50" charset="-128"/>
            </a:endParaRPr>
          </a:p>
          <a:p>
            <a:pPr marL="0" indent="0">
              <a:buNone/>
            </a:pPr>
            <a:endParaRPr lang="en-US" altLang="ja-JP" smtClean="0">
              <a:latin typeface="メイリオ" panose="020B0604030504040204" pitchFamily="50" charset="-128"/>
              <a:ea typeface="メイリオ" panose="020B0604030504040204" pitchFamily="50" charset="-128"/>
            </a:endParaRPr>
          </a:p>
          <a:p>
            <a:pPr marL="0" indent="0">
              <a:buNone/>
            </a:pPr>
            <a:endParaRPr lang="ja-JP" altLang="en-US" smtClean="0">
              <a:latin typeface="メイリオ" panose="020B0604030504040204" pitchFamily="50" charset="-128"/>
              <a:ea typeface="メイリオ" panose="020B0604030504040204" pitchFamily="50" charset="-128"/>
            </a:endParaRPr>
          </a:p>
        </p:txBody>
      </p:sp>
      <p:pic>
        <p:nvPicPr>
          <p:cNvPr id="65540" name="図 4" descr="blue修正.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6308726"/>
            <a:ext cx="91440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8EE3B22-4F1B-4DCF-9E0C-DE785D3A8975}" type="slidenum">
              <a:rPr kumimoji="0" lang="en-US" altLang="ja-JP" smtClean="0"/>
              <a:pPr/>
              <a:t>21</a:t>
            </a:fld>
            <a:endParaRPr kumimoji="0" lang="en-US" altLang="ja-JP" smtClean="0"/>
          </a:p>
        </p:txBody>
      </p:sp>
    </p:spTree>
    <p:extLst>
      <p:ext uri="{BB962C8B-B14F-4D97-AF65-F5344CB8AC3E}">
        <p14:creationId xmlns:p14="http://schemas.microsoft.com/office/powerpoint/2010/main" val="12158848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2"/>
          <p:cNvSpPr>
            <a:spLocks noGrp="1"/>
          </p:cNvSpPr>
          <p:nvPr>
            <p:ph type="title"/>
          </p:nvPr>
        </p:nvSpPr>
        <p:spPr/>
        <p:txBody>
          <a:bodyPr/>
          <a:lstStyle/>
          <a:p>
            <a:r>
              <a:rPr lang="ja-JP" altLang="en-US" u="sng" smtClean="0">
                <a:latin typeface="メイリオ" panose="020B0604030504040204" pitchFamily="50" charset="-128"/>
                <a:ea typeface="メイリオ" panose="020B0604030504040204" pitchFamily="50" charset="-128"/>
              </a:rPr>
              <a:t>３－３　一時保護後の家庭引き取り</a:t>
            </a:r>
          </a:p>
        </p:txBody>
      </p:sp>
      <p:sp>
        <p:nvSpPr>
          <p:cNvPr id="4" name="コンテンツ プレースホルダー 3"/>
          <p:cNvSpPr>
            <a:spLocks noGrp="1"/>
          </p:cNvSpPr>
          <p:nvPr>
            <p:ph idx="1"/>
          </p:nvPr>
        </p:nvSpPr>
        <p:spPr/>
        <p:txBody>
          <a:bodyPr>
            <a:normAutofit lnSpcReduction="10000"/>
          </a:bodyPr>
          <a:lstStyle/>
          <a:p>
            <a:pPr marL="0" indent="0">
              <a:buNone/>
              <a:defRPr/>
            </a:pPr>
            <a:r>
              <a:rPr lang="ja-JP" altLang="en-US" dirty="0" smtClean="0">
                <a:latin typeface="メイリオ" panose="020B0604030504040204" pitchFamily="50" charset="-128"/>
                <a:ea typeface="メイリオ" panose="020B0604030504040204" pitchFamily="50" charset="-128"/>
              </a:rPr>
              <a:t>・よくある約束事</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こども家庭センターへの継続通所</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児童家庭支援センターや保健師の訪問</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学校園</a:t>
            </a:r>
            <a:r>
              <a:rPr lang="ja-JP" altLang="en-US" dirty="0" smtClean="0">
                <a:latin typeface="メイリオ" panose="020B0604030504040204" pitchFamily="50" charset="-128"/>
                <a:ea typeface="メイリオ" panose="020B0604030504040204" pitchFamily="50" charset="-128"/>
              </a:rPr>
              <a:t>への登校・登園</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サービス導入</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関係機関同士の情報共有への同意</a:t>
            </a:r>
            <a:endParaRPr lang="en-US" altLang="ja-JP" dirty="0" smtClean="0">
              <a:latin typeface="メイリオ" panose="020B0604030504040204" pitchFamily="50" charset="-128"/>
              <a:ea typeface="メイリオ" panose="020B0604030504040204" pitchFamily="50" charset="-128"/>
            </a:endParaRPr>
          </a:p>
          <a:p>
            <a:pPr marL="0" indent="0">
              <a:buNone/>
              <a:defRPr/>
            </a:pPr>
            <a:endParaRPr lang="en-US" altLang="ja-JP" dirty="0">
              <a:latin typeface="メイリオ" panose="020B0604030504040204" pitchFamily="50" charset="-128"/>
              <a:ea typeface="メイリオ" panose="020B0604030504040204" pitchFamily="50" charset="-128"/>
            </a:endParaRPr>
          </a:p>
          <a:p>
            <a:pPr marL="0" indent="0">
              <a:buNone/>
              <a:defRPr/>
            </a:pPr>
            <a:r>
              <a:rPr lang="ja-JP" altLang="en-US"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所属</a:t>
            </a:r>
            <a:r>
              <a:rPr lang="ja-JP" altLang="en-US" dirty="0" smtClean="0">
                <a:latin typeface="メイリオ" panose="020B0604030504040204" pitchFamily="50" charset="-128"/>
                <a:ea typeface="メイリオ" panose="020B0604030504040204" pitchFamily="50" charset="-128"/>
              </a:rPr>
              <a:t>機関（学校園等）への見守り依頼</a:t>
            </a:r>
            <a:endParaRPr lang="en-US" altLang="ja-JP" dirty="0" smtClean="0">
              <a:latin typeface="メイリオ" panose="020B0604030504040204" pitchFamily="50" charset="-128"/>
              <a:ea typeface="メイリオ" panose="020B0604030504040204" pitchFamily="50" charset="-128"/>
            </a:endParaRPr>
          </a:p>
          <a:p>
            <a:pPr marL="0" indent="0">
              <a:buNone/>
              <a:defRPr/>
            </a:pPr>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endParaRPr>
          </a:p>
          <a:p>
            <a:pPr marL="0" indent="0">
              <a:buNone/>
              <a:defRPr/>
            </a:pPr>
            <a:endParaRPr lang="en-US" altLang="ja-JP" dirty="0">
              <a:latin typeface="メイリオ" panose="020B0604030504040204" pitchFamily="50" charset="-128"/>
              <a:ea typeface="メイリオ" panose="020B0604030504040204" pitchFamily="50" charset="-128"/>
            </a:endParaRPr>
          </a:p>
          <a:p>
            <a:pPr marL="0" indent="0">
              <a:buNone/>
              <a:defRPr/>
            </a:pPr>
            <a:endParaRPr lang="en-US" altLang="ja-JP" dirty="0">
              <a:latin typeface="メイリオ" panose="020B0604030504040204" pitchFamily="50" charset="-128"/>
              <a:ea typeface="メイリオ" panose="020B0604030504040204" pitchFamily="50" charset="-128"/>
            </a:endParaRPr>
          </a:p>
          <a:p>
            <a:pPr marL="0" indent="0">
              <a:buNone/>
              <a:defRPr/>
            </a:pPr>
            <a:endParaRPr lang="ja-JP" altLang="en-US" dirty="0">
              <a:latin typeface="メイリオ" panose="020B0604030504040204" pitchFamily="50" charset="-128"/>
              <a:ea typeface="メイリオ" panose="020B0604030504040204" pitchFamily="50" charset="-128"/>
            </a:endParaRPr>
          </a:p>
        </p:txBody>
      </p:sp>
      <p:pic>
        <p:nvPicPr>
          <p:cNvPr id="66564" name="図 4"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289676"/>
            <a:ext cx="91440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5"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526E52A-FE1A-4A84-A7E2-BE4DED0A7FE4}" type="slidenum">
              <a:rPr kumimoji="0" lang="en-US" altLang="ja-JP" smtClean="0"/>
              <a:pPr/>
              <a:t>22</a:t>
            </a:fld>
            <a:endParaRPr kumimoji="0" lang="en-US" altLang="ja-JP" smtClean="0"/>
          </a:p>
        </p:txBody>
      </p:sp>
    </p:spTree>
    <p:extLst>
      <p:ext uri="{BB962C8B-B14F-4D97-AF65-F5344CB8AC3E}">
        <p14:creationId xmlns:p14="http://schemas.microsoft.com/office/powerpoint/2010/main" val="4157431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1992313" y="476251"/>
            <a:ext cx="8229600" cy="6092825"/>
          </a:xfrm>
        </p:spPr>
        <p:txBody>
          <a:bodyPr/>
          <a:lstStyle/>
          <a:p>
            <a:pPr eaLnBrk="1" hangingPunct="1">
              <a:lnSpc>
                <a:spcPct val="90000"/>
              </a:lnSpc>
              <a:buFont typeface="Wingdings" panose="05000000000000000000" pitchFamily="2" charset="2"/>
              <a:buNone/>
            </a:pPr>
            <a:r>
              <a:rPr lang="ja-JP" altLang="en-US" u="sng">
                <a:latin typeface="メイリオ" panose="020B0604030504040204" pitchFamily="50" charset="-128"/>
                <a:ea typeface="メイリオ" panose="020B0604030504040204" pitchFamily="50" charset="-128"/>
              </a:rPr>
              <a:t>４　所属機関での見守り</a:t>
            </a:r>
          </a:p>
          <a:p>
            <a:pPr eaLnBrk="1" hangingPunct="1">
              <a:lnSpc>
                <a:spcPct val="90000"/>
              </a:lnSpc>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・「児童相談所は日頃から保育所やこども園との連携を密にし、要保護児童の通告が早期に図られるよう体制を整えておく」</a:t>
            </a:r>
            <a:endParaRPr lang="en-US" altLang="ja-JP">
              <a:latin typeface="メイリオ" panose="020B0604030504040204" pitchFamily="50" charset="-128"/>
              <a:ea typeface="メイリオ" panose="020B0604030504040204" pitchFamily="50" charset="-128"/>
            </a:endParaRPr>
          </a:p>
          <a:p>
            <a:pPr algn="r" eaLnBrk="1" hangingPunct="1">
              <a:lnSpc>
                <a:spcPct val="90000"/>
              </a:lnSpc>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（児童相談所運営方針第</a:t>
            </a:r>
            <a:r>
              <a:rPr lang="en-US" altLang="ja-JP">
                <a:latin typeface="メイリオ" panose="020B0604030504040204" pitchFamily="50" charset="-128"/>
                <a:ea typeface="メイリオ" panose="020B0604030504040204" pitchFamily="50" charset="-128"/>
              </a:rPr>
              <a:t>8</a:t>
            </a:r>
            <a:r>
              <a:rPr lang="ja-JP" altLang="en-US">
                <a:latin typeface="メイリオ" panose="020B0604030504040204" pitchFamily="50" charset="-128"/>
                <a:ea typeface="メイリオ" panose="020B0604030504040204" pitchFamily="50" charset="-128"/>
              </a:rPr>
              <a:t>章</a:t>
            </a:r>
            <a:r>
              <a:rPr lang="en-US" altLang="ja-JP">
                <a:latin typeface="メイリオ" panose="020B0604030504040204" pitchFamily="50" charset="-128"/>
                <a:ea typeface="メイリオ" panose="020B0604030504040204" pitchFamily="50" charset="-128"/>
              </a:rPr>
              <a:t>12</a:t>
            </a:r>
            <a:r>
              <a:rPr lang="ja-JP" altLang="en-US">
                <a:latin typeface="メイリオ" panose="020B0604030504040204" pitchFamily="50" charset="-128"/>
                <a:ea typeface="メイリオ" panose="020B0604030504040204" pitchFamily="50" charset="-128"/>
              </a:rPr>
              <a:t>節１（１））</a:t>
            </a:r>
          </a:p>
          <a:p>
            <a:pPr eaLnBrk="1" hangingPunct="1">
              <a:lnSpc>
                <a:spcPct val="90000"/>
              </a:lnSpc>
              <a:buFont typeface="Wingdings" panose="05000000000000000000" pitchFamily="2" charset="2"/>
              <a:buNone/>
            </a:pPr>
            <a:endParaRPr lang="ja-JP" altLang="en-US">
              <a:latin typeface="メイリオ" panose="020B0604030504040204" pitchFamily="50" charset="-128"/>
              <a:ea typeface="メイリオ" panose="020B0604030504040204" pitchFamily="50" charset="-128"/>
            </a:endParaRPr>
          </a:p>
          <a:p>
            <a:pPr eaLnBrk="1" hangingPunct="1">
              <a:lnSpc>
                <a:spcPct val="90000"/>
              </a:lnSpc>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・「虐待ケースとして児童相談所で管理する児童であって、保育所やこども園に在籍する児童については、定期的に（おおむね</a:t>
            </a:r>
            <a:r>
              <a:rPr lang="en-US" altLang="ja-JP">
                <a:latin typeface="メイリオ" panose="020B0604030504040204" pitchFamily="50" charset="-128"/>
                <a:ea typeface="メイリオ" panose="020B0604030504040204" pitchFamily="50" charset="-128"/>
              </a:rPr>
              <a:t>1</a:t>
            </a:r>
            <a:r>
              <a:rPr lang="ja-JP" altLang="en-US">
                <a:latin typeface="メイリオ" panose="020B0604030504040204" pitchFamily="50" charset="-128"/>
                <a:ea typeface="メイリオ" panose="020B0604030504040204" pitchFamily="50" charset="-128"/>
              </a:rPr>
              <a:t>ヶ月に</a:t>
            </a:r>
            <a:r>
              <a:rPr lang="en-US" altLang="ja-JP">
                <a:latin typeface="メイリオ" panose="020B0604030504040204" pitchFamily="50" charset="-128"/>
                <a:ea typeface="メイリオ" panose="020B0604030504040204" pitchFamily="50" charset="-128"/>
              </a:rPr>
              <a:t>1</a:t>
            </a:r>
            <a:r>
              <a:rPr lang="ja-JP" altLang="en-US">
                <a:latin typeface="メイリオ" panose="020B0604030504040204" pitchFamily="50" charset="-128"/>
                <a:ea typeface="メイリオ" panose="020B0604030504040204" pitchFamily="50" charset="-128"/>
              </a:rPr>
              <a:t>回）、当該児童の出欠状況等の情報を受け、・・・状況把握及び対応方針の検討を組織的に行うことが適当である」</a:t>
            </a:r>
            <a:endParaRPr lang="en-US" altLang="ja-JP">
              <a:latin typeface="メイリオ" panose="020B0604030504040204" pitchFamily="50" charset="-128"/>
              <a:ea typeface="メイリオ" panose="020B0604030504040204" pitchFamily="50" charset="-128"/>
            </a:endParaRPr>
          </a:p>
          <a:p>
            <a:pPr algn="r" eaLnBrk="1" hangingPunct="1">
              <a:lnSpc>
                <a:spcPct val="90000"/>
              </a:lnSpc>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（児童相談所運営方針第</a:t>
            </a:r>
            <a:r>
              <a:rPr lang="en-US" altLang="ja-JP">
                <a:latin typeface="メイリオ" panose="020B0604030504040204" pitchFamily="50" charset="-128"/>
                <a:ea typeface="メイリオ" panose="020B0604030504040204" pitchFamily="50" charset="-128"/>
              </a:rPr>
              <a:t>8</a:t>
            </a:r>
            <a:r>
              <a:rPr lang="ja-JP" altLang="en-US">
                <a:latin typeface="メイリオ" panose="020B0604030504040204" pitchFamily="50" charset="-128"/>
                <a:ea typeface="メイリオ" panose="020B0604030504040204" pitchFamily="50" charset="-128"/>
              </a:rPr>
              <a:t>章</a:t>
            </a:r>
            <a:r>
              <a:rPr lang="en-US" altLang="ja-JP">
                <a:latin typeface="メイリオ" panose="020B0604030504040204" pitchFamily="50" charset="-128"/>
                <a:ea typeface="メイリオ" panose="020B0604030504040204" pitchFamily="50" charset="-128"/>
              </a:rPr>
              <a:t>12</a:t>
            </a:r>
            <a:r>
              <a:rPr lang="ja-JP" altLang="en-US">
                <a:latin typeface="メイリオ" panose="020B0604030504040204" pitchFamily="50" charset="-128"/>
                <a:ea typeface="メイリオ" panose="020B0604030504040204" pitchFamily="50" charset="-128"/>
              </a:rPr>
              <a:t>節１（７））</a:t>
            </a:r>
            <a:endParaRPr lang="ja-JP" altLang="en-US" u="sng">
              <a:latin typeface="メイリオ" panose="020B0604030504040204" pitchFamily="50" charset="-128"/>
              <a:ea typeface="メイリオ" panose="020B0604030504040204" pitchFamily="50" charset="-128"/>
            </a:endParaRPr>
          </a:p>
        </p:txBody>
      </p:sp>
      <p:pic>
        <p:nvPicPr>
          <p:cNvPr id="68611" name="図 2"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41B346A-5C6F-4E1F-BCF2-9B1D399760CC}" type="slidenum">
              <a:rPr kumimoji="0" lang="en-US" altLang="ja-JP" smtClean="0"/>
              <a:pPr/>
              <a:t>23</a:t>
            </a:fld>
            <a:endParaRPr kumimoji="0" lang="en-US" altLang="ja-JP" smtClean="0"/>
          </a:p>
        </p:txBody>
      </p:sp>
    </p:spTree>
    <p:extLst>
      <p:ext uri="{BB962C8B-B14F-4D97-AF65-F5344CB8AC3E}">
        <p14:creationId xmlns:p14="http://schemas.microsoft.com/office/powerpoint/2010/main" val="4094222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タイトル 1"/>
          <p:cNvSpPr>
            <a:spLocks noGrp="1" noChangeArrowheads="1"/>
          </p:cNvSpPr>
          <p:nvPr>
            <p:ph type="title"/>
          </p:nvPr>
        </p:nvSpPr>
        <p:spPr>
          <a:xfrm>
            <a:off x="2311400" y="99194"/>
            <a:ext cx="7289800" cy="1500187"/>
          </a:xfrm>
        </p:spPr>
        <p:txBody>
          <a:bodyPr>
            <a:normAutofit/>
          </a:bodyPr>
          <a:lstStyle/>
          <a:p>
            <a:r>
              <a:rPr lang="ja-JP" altLang="en-US" sz="4000" dirty="0" smtClean="0">
                <a:latin typeface="メイリオ" panose="020B0604030504040204" pitchFamily="50" charset="-128"/>
                <a:ea typeface="メイリオ" panose="020B0604030504040204" pitchFamily="50" charset="-128"/>
              </a:rPr>
              <a:t>主な児童虐待の対応機関</a:t>
            </a:r>
          </a:p>
        </p:txBody>
      </p:sp>
      <p:sp>
        <p:nvSpPr>
          <p:cNvPr id="4" name="円/楕円 3">
            <a:extLst>
              <a:ext uri="{FF2B5EF4-FFF2-40B4-BE49-F238E27FC236}">
                <a16:creationId xmlns:a16="http://schemas.microsoft.com/office/drawing/2014/main" id="{B5F9FDD3-1AC8-4E0C-85CF-FB43A39183BF}"/>
              </a:ext>
            </a:extLst>
          </p:cNvPr>
          <p:cNvSpPr/>
          <p:nvPr/>
        </p:nvSpPr>
        <p:spPr>
          <a:xfrm>
            <a:off x="2128839" y="1422401"/>
            <a:ext cx="5184775" cy="2663825"/>
          </a:xfrm>
          <a:prstGeom prst="ellipse">
            <a:avLst/>
          </a:prstGeom>
          <a:solidFill>
            <a:schemeClr val="accent5">
              <a:lumMod val="90000"/>
              <a:alpha val="41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chemeClr val="tx1"/>
                </a:solidFill>
              </a:rPr>
              <a:t>アセスメント　高い</a:t>
            </a:r>
            <a:endParaRPr lang="en-US" altLang="ja-JP" sz="2800" b="1" dirty="0">
              <a:solidFill>
                <a:schemeClr val="tx1"/>
              </a:solidFill>
            </a:endParaRPr>
          </a:p>
          <a:p>
            <a:pPr algn="ctr" eaLnBrk="1" hangingPunct="1">
              <a:defRPr/>
            </a:pPr>
            <a:r>
              <a:rPr lang="ja-JP" altLang="en-US" sz="2800" b="1" dirty="0">
                <a:solidFill>
                  <a:schemeClr val="tx1"/>
                </a:solidFill>
              </a:rPr>
              <a:t>緊急度　高い</a:t>
            </a:r>
            <a:endParaRPr lang="en-US" altLang="ja-JP" sz="2800" b="1" dirty="0">
              <a:solidFill>
                <a:schemeClr val="tx1"/>
              </a:solidFill>
            </a:endParaRPr>
          </a:p>
          <a:p>
            <a:pPr algn="ctr" eaLnBrk="1" hangingPunct="1">
              <a:defRPr/>
            </a:pPr>
            <a:r>
              <a:rPr lang="ja-JP" altLang="en-US" sz="2800" b="1" dirty="0">
                <a:solidFill>
                  <a:schemeClr val="tx1"/>
                </a:solidFill>
              </a:rPr>
              <a:t>重症度　重い</a:t>
            </a:r>
          </a:p>
        </p:txBody>
      </p:sp>
      <p:sp>
        <p:nvSpPr>
          <p:cNvPr id="5" name="円/楕円 4">
            <a:extLst>
              <a:ext uri="{FF2B5EF4-FFF2-40B4-BE49-F238E27FC236}">
                <a16:creationId xmlns:a16="http://schemas.microsoft.com/office/drawing/2014/main" id="{6A25ACEA-BFF6-48A9-9004-4FC55675F35B}"/>
              </a:ext>
            </a:extLst>
          </p:cNvPr>
          <p:cNvSpPr/>
          <p:nvPr/>
        </p:nvSpPr>
        <p:spPr>
          <a:xfrm>
            <a:off x="4727576" y="3213101"/>
            <a:ext cx="5184775" cy="2663825"/>
          </a:xfrm>
          <a:prstGeom prst="ellipse">
            <a:avLst/>
          </a:prstGeom>
          <a:solidFill>
            <a:srgbClr val="B9477B">
              <a:alpha val="32941"/>
            </a:srgbClr>
          </a:solidFill>
          <a:ln>
            <a:solidFill>
              <a:srgbClr val="EB158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アセスメント　高くない</a:t>
            </a:r>
            <a:endParaRPr lang="en-US" altLang="ja-JP" sz="2400" b="1" dirty="0">
              <a:solidFill>
                <a:schemeClr val="tx1"/>
              </a:solidFill>
            </a:endParaRPr>
          </a:p>
          <a:p>
            <a:pPr algn="ctr" eaLnBrk="1" hangingPunct="1">
              <a:defRPr/>
            </a:pPr>
            <a:r>
              <a:rPr lang="ja-JP" altLang="en-US" sz="2400" b="1" dirty="0">
                <a:solidFill>
                  <a:schemeClr val="tx1"/>
                </a:solidFill>
              </a:rPr>
              <a:t>緊急度　高くない</a:t>
            </a:r>
            <a:endParaRPr lang="en-US" altLang="ja-JP" sz="2400" b="1" dirty="0">
              <a:solidFill>
                <a:schemeClr val="tx1"/>
              </a:solidFill>
            </a:endParaRPr>
          </a:p>
          <a:p>
            <a:pPr algn="ctr" eaLnBrk="1" hangingPunct="1">
              <a:defRPr/>
            </a:pPr>
            <a:r>
              <a:rPr lang="ja-JP" altLang="en-US" sz="2400" b="1" dirty="0">
                <a:solidFill>
                  <a:schemeClr val="tx1"/>
                </a:solidFill>
              </a:rPr>
              <a:t>重症度　重くない</a:t>
            </a:r>
          </a:p>
        </p:txBody>
      </p:sp>
      <p:sp>
        <p:nvSpPr>
          <p:cNvPr id="6" name="上カーブ矢印 5">
            <a:extLst>
              <a:ext uri="{FF2B5EF4-FFF2-40B4-BE49-F238E27FC236}">
                <a16:creationId xmlns:a16="http://schemas.microsoft.com/office/drawing/2014/main" id="{0414CEE6-8896-499C-81C6-5470BFF80879}"/>
              </a:ext>
            </a:extLst>
          </p:cNvPr>
          <p:cNvSpPr/>
          <p:nvPr/>
        </p:nvSpPr>
        <p:spPr>
          <a:xfrm rot="14822232">
            <a:off x="7246938" y="2408238"/>
            <a:ext cx="1479550" cy="85725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7" name="正方形/長方形 6">
            <a:extLst>
              <a:ext uri="{FF2B5EF4-FFF2-40B4-BE49-F238E27FC236}">
                <a16:creationId xmlns:a16="http://schemas.microsoft.com/office/drawing/2014/main" id="{63E909DE-5367-43AA-A0DD-54E5D57BCD86}"/>
              </a:ext>
            </a:extLst>
          </p:cNvPr>
          <p:cNvSpPr/>
          <p:nvPr/>
        </p:nvSpPr>
        <p:spPr>
          <a:xfrm>
            <a:off x="772469" y="1119681"/>
            <a:ext cx="2650181" cy="486051"/>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b="1" dirty="0">
                <a:solidFill>
                  <a:schemeClr val="tx1"/>
                </a:solidFill>
              </a:rPr>
              <a:t>こども家庭センター</a:t>
            </a:r>
          </a:p>
        </p:txBody>
      </p:sp>
      <p:sp>
        <p:nvSpPr>
          <p:cNvPr id="8" name="正方形/長方形 7">
            <a:extLst>
              <a:ext uri="{FF2B5EF4-FFF2-40B4-BE49-F238E27FC236}">
                <a16:creationId xmlns:a16="http://schemas.microsoft.com/office/drawing/2014/main" id="{26B42CAE-58B6-43B4-AA92-EE6E487571A8}"/>
              </a:ext>
            </a:extLst>
          </p:cNvPr>
          <p:cNvSpPr/>
          <p:nvPr/>
        </p:nvSpPr>
        <p:spPr>
          <a:xfrm>
            <a:off x="5751513" y="5300664"/>
            <a:ext cx="4398962" cy="649287"/>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区・支所こども家庭支援室</a:t>
            </a:r>
          </a:p>
        </p:txBody>
      </p:sp>
      <p:sp>
        <p:nvSpPr>
          <p:cNvPr id="9" name="正方形/長方形 8">
            <a:extLst>
              <a:ext uri="{FF2B5EF4-FFF2-40B4-BE49-F238E27FC236}">
                <a16:creationId xmlns:a16="http://schemas.microsoft.com/office/drawing/2014/main" id="{A0FADA9B-0271-4A79-87FD-BD8356FA98C9}"/>
              </a:ext>
            </a:extLst>
          </p:cNvPr>
          <p:cNvSpPr/>
          <p:nvPr/>
        </p:nvSpPr>
        <p:spPr>
          <a:xfrm>
            <a:off x="8472488" y="1992313"/>
            <a:ext cx="1128712" cy="66675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送致</a:t>
            </a:r>
          </a:p>
        </p:txBody>
      </p:sp>
      <p:sp>
        <p:nvSpPr>
          <p:cNvPr id="10" name="上カーブ矢印 9">
            <a:extLst>
              <a:ext uri="{FF2B5EF4-FFF2-40B4-BE49-F238E27FC236}">
                <a16:creationId xmlns:a16="http://schemas.microsoft.com/office/drawing/2014/main" id="{D6E86FF0-18E7-4E1D-A339-B76BB88ADD5C}"/>
              </a:ext>
            </a:extLst>
          </p:cNvPr>
          <p:cNvSpPr/>
          <p:nvPr/>
        </p:nvSpPr>
        <p:spPr>
          <a:xfrm rot="3917812">
            <a:off x="3282950" y="4238625"/>
            <a:ext cx="1479550" cy="85725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12" name="正方形/長方形 11">
            <a:extLst>
              <a:ext uri="{FF2B5EF4-FFF2-40B4-BE49-F238E27FC236}">
                <a16:creationId xmlns:a16="http://schemas.microsoft.com/office/drawing/2014/main" id="{DF303682-F253-44B1-A84B-2FEA9E4D620B}"/>
              </a:ext>
            </a:extLst>
          </p:cNvPr>
          <p:cNvSpPr/>
          <p:nvPr/>
        </p:nvSpPr>
        <p:spPr>
          <a:xfrm>
            <a:off x="2293938" y="4522788"/>
            <a:ext cx="1128712" cy="66675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送致</a:t>
            </a:r>
          </a:p>
        </p:txBody>
      </p:sp>
      <p:pic>
        <p:nvPicPr>
          <p:cNvPr id="70667" name="図 10"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8"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1564341-726F-4F25-B6CC-2DB0B74412F5}" type="slidenum">
              <a:rPr kumimoji="0" lang="en-US" altLang="ja-JP" smtClean="0"/>
              <a:pPr/>
              <a:t>24</a:t>
            </a:fld>
            <a:endParaRPr kumimoji="0" lang="en-US" altLang="ja-JP" smtClean="0"/>
          </a:p>
        </p:txBody>
      </p:sp>
    </p:spTree>
    <p:extLst>
      <p:ext uri="{BB962C8B-B14F-4D97-AF65-F5344CB8AC3E}">
        <p14:creationId xmlns:p14="http://schemas.microsoft.com/office/powerpoint/2010/main" val="2940607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タイトル 1"/>
          <p:cNvSpPr>
            <a:spLocks noGrp="1"/>
          </p:cNvSpPr>
          <p:nvPr>
            <p:ph type="title"/>
          </p:nvPr>
        </p:nvSpPr>
        <p:spPr/>
        <p:txBody>
          <a:bodyPr/>
          <a:lstStyle/>
          <a:p>
            <a:r>
              <a:rPr lang="ja-JP" altLang="en-US" smtClean="0"/>
              <a:t>最後に</a:t>
            </a:r>
          </a:p>
        </p:txBody>
      </p:sp>
      <p:sp>
        <p:nvSpPr>
          <p:cNvPr id="3" name="コンテンツ プレースホルダー 2"/>
          <p:cNvSpPr>
            <a:spLocks noGrp="1"/>
          </p:cNvSpPr>
          <p:nvPr>
            <p:ph idx="1"/>
          </p:nvPr>
        </p:nvSpPr>
        <p:spPr/>
        <p:txBody>
          <a:bodyPr/>
          <a:lstStyle/>
          <a:p>
            <a:pPr>
              <a:defRPr/>
            </a:pPr>
            <a:r>
              <a:rPr lang="ja-JP" altLang="en-US" sz="2400" dirty="0">
                <a:latin typeface="+mj-ea"/>
                <a:ea typeface="+mj-ea"/>
              </a:rPr>
              <a:t>「児童虐待」は、愛情がないということで起こるわけではなく、保護者自身、こども本人、家族を取り巻く環境要因などが、多層的、複合的に存在し、家族だけの力では問題を解決できない状況の中で起こります。</a:t>
            </a:r>
            <a:endParaRPr lang="en-US" altLang="ja-JP" sz="2400" dirty="0">
              <a:latin typeface="+mj-ea"/>
              <a:ea typeface="+mj-ea"/>
            </a:endParaRPr>
          </a:p>
          <a:p>
            <a:pPr>
              <a:defRPr/>
            </a:pPr>
            <a:r>
              <a:rPr lang="ja-JP" altLang="en-US" sz="2400" dirty="0">
                <a:latin typeface="+mj-ea"/>
                <a:ea typeface="+mj-ea"/>
              </a:rPr>
              <a:t>児童虐待は、家庭の中で行われているため、まずは、学校園や地域の方の「気づき」が大切と考え、その「気づき」がスタートとなります。何か「あれっと？」思ったら、その感覚を大事にしてください。</a:t>
            </a:r>
            <a:endParaRPr lang="en-US" altLang="ja-JP" sz="2400" dirty="0">
              <a:latin typeface="+mj-ea"/>
              <a:ea typeface="+mj-ea"/>
            </a:endParaRPr>
          </a:p>
          <a:p>
            <a:pPr>
              <a:defRPr/>
            </a:pPr>
            <a:r>
              <a:rPr lang="ja-JP" altLang="en-US" sz="2400" dirty="0">
                <a:latin typeface="+mj-ea"/>
                <a:ea typeface="+mj-ea"/>
              </a:rPr>
              <a:t>家族の問題を解決していくためには、こども本人と家族を支援し、力をつけていただくことが必要です。そのためには、児童相談所の介入、区役所と地域</a:t>
            </a:r>
            <a:r>
              <a:rPr lang="ja-JP" altLang="en-US" sz="2400">
                <a:latin typeface="+mj-ea"/>
                <a:ea typeface="+mj-ea"/>
              </a:rPr>
              <a:t>の支援が</a:t>
            </a:r>
            <a:r>
              <a:rPr lang="ja-JP" altLang="en-US" sz="2400" dirty="0">
                <a:latin typeface="+mj-ea"/>
                <a:ea typeface="+mj-ea"/>
              </a:rPr>
              <a:t>必要です。</a:t>
            </a:r>
          </a:p>
        </p:txBody>
      </p:sp>
      <p:pic>
        <p:nvPicPr>
          <p:cNvPr id="72708"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22F71E9-91CB-485A-ADAB-F40E854B5FD7}" type="slidenum">
              <a:rPr kumimoji="0" lang="en-US" altLang="ja-JP" smtClean="0"/>
              <a:pPr/>
              <a:t>25</a:t>
            </a:fld>
            <a:endParaRPr kumimoji="0" lang="en-US" altLang="ja-JP" smtClean="0"/>
          </a:p>
        </p:txBody>
      </p:sp>
    </p:spTree>
    <p:extLst>
      <p:ext uri="{BB962C8B-B14F-4D97-AF65-F5344CB8AC3E}">
        <p14:creationId xmlns:p14="http://schemas.microsoft.com/office/powerpoint/2010/main" val="1455444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spcBef>
                <a:spcPts val="0"/>
              </a:spcBef>
              <a:defRPr/>
            </a:pPr>
            <a:r>
              <a:rPr kumimoji="0" lang="ja-JP" altLang="en-US" sz="2800" dirty="0">
                <a:solidFill>
                  <a:prstClr val="black"/>
                </a:solidFill>
                <a:latin typeface="Century"/>
                <a:ea typeface="ＭＳ 明朝" panose="02020609040205080304" pitchFamily="17" charset="-128"/>
                <a:cs typeface="+mn-cs"/>
              </a:rPr>
              <a:t>　</a:t>
            </a:r>
            <a:r>
              <a:rPr kumimoji="0" lang="ja-JP" altLang="ja-JP" sz="2800" dirty="0">
                <a:solidFill>
                  <a:prstClr val="black"/>
                </a:solidFill>
                <a:latin typeface="Century"/>
                <a:ea typeface="ＭＳ 明朝" panose="02020609040205080304" pitchFamily="17" charset="-128"/>
                <a:cs typeface="+mn-cs"/>
              </a:rPr>
              <a:t>　</a:t>
            </a:r>
            <a:r>
              <a:rPr kumimoji="0" lang="en-US" altLang="ja-JP" sz="2800" dirty="0">
                <a:solidFill>
                  <a:prstClr val="black"/>
                </a:solidFill>
                <a:latin typeface="Century"/>
                <a:ea typeface="ＭＳ 明朝" panose="02020609040205080304" pitchFamily="17" charset="-128"/>
                <a:cs typeface="+mn-cs"/>
              </a:rPr>
              <a:t/>
            </a:r>
            <a:br>
              <a:rPr kumimoji="0" lang="en-US" altLang="ja-JP" sz="2800" dirty="0">
                <a:solidFill>
                  <a:prstClr val="black"/>
                </a:solidFill>
                <a:latin typeface="Century"/>
                <a:ea typeface="ＭＳ 明朝" panose="02020609040205080304" pitchFamily="17" charset="-128"/>
                <a:cs typeface="+mn-cs"/>
              </a:rPr>
            </a:br>
            <a:r>
              <a:rPr kumimoji="0" lang="ja-JP" altLang="ja-JP" sz="2800" dirty="0">
                <a:solidFill>
                  <a:prstClr val="black"/>
                </a:solidFill>
                <a:latin typeface="メイリオ" panose="020B0604030504040204" pitchFamily="50" charset="-128"/>
                <a:ea typeface="メイリオ" panose="020B0604030504040204" pitchFamily="50" charset="-128"/>
                <a:cs typeface="+mn-cs"/>
              </a:rPr>
              <a:t>年次別・相談・通告件数の推移</a:t>
            </a:r>
            <a:br>
              <a:rPr kumimoji="0" lang="ja-JP" altLang="ja-JP" sz="2800" dirty="0">
                <a:solidFill>
                  <a:prstClr val="black"/>
                </a:solidFill>
                <a:latin typeface="メイリオ" panose="020B0604030504040204" pitchFamily="50" charset="-128"/>
                <a:ea typeface="メイリオ" panose="020B0604030504040204" pitchFamily="50" charset="-128"/>
                <a:cs typeface="+mn-cs"/>
              </a:rPr>
            </a:br>
            <a:r>
              <a:rPr kumimoji="0" lang="en-US" altLang="ja-JP" sz="2800" dirty="0">
                <a:solidFill>
                  <a:prstClr val="black"/>
                </a:solidFill>
                <a:latin typeface="メイリオ" panose="020B0604030504040204" pitchFamily="50" charset="-128"/>
                <a:ea typeface="メイリオ" panose="020B0604030504040204" pitchFamily="50" charset="-128"/>
                <a:cs typeface="+mn-cs"/>
              </a:rPr>
              <a:t>   </a:t>
            </a:r>
            <a:r>
              <a:rPr kumimoji="0" lang="ja-JP" altLang="ja-JP" sz="2800" dirty="0">
                <a:solidFill>
                  <a:prstClr val="black"/>
                </a:solidFill>
                <a:latin typeface="メイリオ" panose="020B0604030504040204" pitchFamily="50" charset="-128"/>
                <a:ea typeface="メイリオ" panose="020B0604030504040204" pitchFamily="50" charset="-128"/>
                <a:cs typeface="+mn-cs"/>
              </a:rPr>
              <a:t>（棒グラフ：神戸市、折れ線グラフ：全国）</a:t>
            </a:r>
            <a:br>
              <a:rPr kumimoji="0" lang="ja-JP" altLang="ja-JP" sz="2800" dirty="0">
                <a:solidFill>
                  <a:prstClr val="black"/>
                </a:solidFill>
                <a:latin typeface="メイリオ" panose="020B0604030504040204" pitchFamily="50" charset="-128"/>
                <a:ea typeface="メイリオ" panose="020B0604030504040204" pitchFamily="50" charset="-128"/>
                <a:cs typeface="+mn-cs"/>
              </a:rPr>
            </a:br>
            <a:endParaRPr kumimoji="0" lang="ja-JP" altLang="en-US" sz="2800" dirty="0">
              <a:solidFill>
                <a:prstClr val="black"/>
              </a:solidFill>
              <a:latin typeface="メイリオ" panose="020B0604030504040204" pitchFamily="50" charset="-128"/>
              <a:ea typeface="メイリオ" panose="020B0604030504040204" pitchFamily="50" charset="-128"/>
              <a:cs typeface="+mn-cs"/>
            </a:endParaRPr>
          </a:p>
        </p:txBody>
      </p:sp>
      <p:pic>
        <p:nvPicPr>
          <p:cNvPr id="30723" name="図 3" descr="blue修正.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コンテンツ プレースホルダー 2"/>
          <p:cNvSpPr>
            <a:spLocks noGrp="1"/>
          </p:cNvSpPr>
          <p:nvPr>
            <p:ph idx="1"/>
          </p:nvPr>
        </p:nvSpPr>
        <p:spPr/>
        <p:txBody>
          <a:bodyPr/>
          <a:lstStyle/>
          <a:p>
            <a:endParaRPr lang="ja-JP" altLang="en-US" smtClean="0"/>
          </a:p>
        </p:txBody>
      </p:sp>
      <p:graphicFrame>
        <p:nvGraphicFramePr>
          <p:cNvPr id="30725" name="コンテンツ プレースホルダー 6"/>
          <p:cNvGraphicFramePr>
            <a:graphicFrameLocks/>
          </p:cNvGraphicFramePr>
          <p:nvPr/>
        </p:nvGraphicFramePr>
        <p:xfrm>
          <a:off x="1484313" y="1217614"/>
          <a:ext cx="9245601" cy="4999037"/>
        </p:xfrm>
        <a:graphic>
          <a:graphicData uri="http://schemas.openxmlformats.org/presentationml/2006/ole">
            <mc:AlternateContent xmlns:mc="http://schemas.openxmlformats.org/markup-compatibility/2006">
              <mc:Choice xmlns:v="urn:schemas-microsoft-com:vml" Requires="v">
                <p:oleObj spid="_x0000_s1036" name="グラフ" r:id="rId5" imgW="9254530" imgH="5005250" progId="Excel.Chart.8">
                  <p:embed/>
                </p:oleObj>
              </mc:Choice>
              <mc:Fallback>
                <p:oleObj name="グラフ" r:id="rId5" imgW="9254530" imgH="5005250" progId="Excel.Chart.8">
                  <p:embed/>
                  <p:pic>
                    <p:nvPicPr>
                      <p:cNvPr id="30725" name="コンテンツ プレースホルダー 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4313" y="1217614"/>
                        <a:ext cx="9245601" cy="499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6"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CC0BA1-BED8-4DA3-A644-4F88501F29B2}" type="slidenum">
              <a:rPr kumimoji="0" lang="en-US" altLang="ja-JP" smtClean="0"/>
              <a:pPr/>
              <a:t>3</a:t>
            </a:fld>
            <a:endParaRPr kumimoji="0" lang="en-US" altLang="ja-JP" smtClean="0"/>
          </a:p>
        </p:txBody>
      </p:sp>
    </p:spTree>
    <p:extLst>
      <p:ext uri="{BB962C8B-B14F-4D97-AF65-F5344CB8AC3E}">
        <p14:creationId xmlns:p14="http://schemas.microsoft.com/office/powerpoint/2010/main" val="2808133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mtClean="0"/>
              <a:t>　　</a:t>
            </a:r>
            <a:r>
              <a:rPr lang="ja-JP" altLang="en-US" smtClean="0">
                <a:latin typeface="メイリオ" panose="020B0604030504040204" pitchFamily="50" charset="-128"/>
                <a:ea typeface="メイリオ" panose="020B0604030504040204" pitchFamily="50" charset="-128"/>
              </a:rPr>
              <a:t>神戸市における子ども虐待の状況</a:t>
            </a:r>
          </a:p>
        </p:txBody>
      </p:sp>
      <p:sp>
        <p:nvSpPr>
          <p:cNvPr id="32771" name="コンテンツ プレースホルダー 2"/>
          <p:cNvSpPr>
            <a:spLocks noGrp="1"/>
          </p:cNvSpPr>
          <p:nvPr>
            <p:ph idx="1"/>
          </p:nvPr>
        </p:nvSpPr>
        <p:spPr/>
        <p:txBody>
          <a:bodyPr/>
          <a:lstStyle/>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令和５年度の状況（令和４年度）</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a:t>
            </a:r>
            <a:r>
              <a:rPr lang="ja-JP" altLang="en-US" b="1">
                <a:latin typeface="メイリオ" panose="020B0604030504040204" pitchFamily="50" charset="-128"/>
                <a:ea typeface="メイリオ" panose="020B0604030504040204" pitchFamily="50" charset="-128"/>
              </a:rPr>
              <a:t>虐待相談件数　　　</a:t>
            </a:r>
            <a:r>
              <a:rPr lang="en-US" altLang="ja-JP" b="1">
                <a:latin typeface="メイリオ" panose="020B0604030504040204" pitchFamily="50" charset="-128"/>
                <a:ea typeface="メイリオ" panose="020B0604030504040204" pitchFamily="50" charset="-128"/>
              </a:rPr>
              <a:t>2,906</a:t>
            </a:r>
            <a:r>
              <a:rPr lang="ja-JP" altLang="en-US" b="1">
                <a:latin typeface="メイリオ" panose="020B0604030504040204" pitchFamily="50" charset="-128"/>
                <a:ea typeface="メイリオ" panose="020B0604030504040204" pitchFamily="50" charset="-128"/>
              </a:rPr>
              <a:t>件（</a:t>
            </a:r>
            <a:r>
              <a:rPr lang="en-US" altLang="ja-JP" b="1">
                <a:latin typeface="メイリオ" panose="020B0604030504040204" pitchFamily="50" charset="-128"/>
                <a:ea typeface="メイリオ" panose="020B0604030504040204" pitchFamily="50" charset="-128"/>
              </a:rPr>
              <a:t>2,733</a:t>
            </a:r>
            <a:r>
              <a:rPr lang="ja-JP" altLang="en-US" b="1">
                <a:latin typeface="メイリオ" panose="020B0604030504040204" pitchFamily="50" charset="-128"/>
                <a:ea typeface="メイリオ" panose="020B0604030504040204" pitchFamily="50" charset="-128"/>
              </a:rPr>
              <a:t>件）</a:t>
            </a:r>
            <a:endParaRPr lang="en-US" altLang="ja-JP" b="1">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endParaRPr lang="ja-JP" altLang="en-US" b="1">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a:t>
            </a:r>
            <a:r>
              <a:rPr lang="en-US" altLang="ja-JP">
                <a:latin typeface="メイリオ" panose="020B0604030504040204" pitchFamily="50" charset="-128"/>
                <a:ea typeface="メイリオ" panose="020B0604030504040204" pitchFamily="50" charset="-128"/>
              </a:rPr>
              <a:t>【</a:t>
            </a:r>
            <a:r>
              <a:rPr lang="ja-JP" altLang="en-US">
                <a:latin typeface="メイリオ" panose="020B0604030504040204" pitchFamily="50" charset="-128"/>
                <a:ea typeface="メイリオ" panose="020B0604030504040204" pitchFamily="50" charset="-128"/>
              </a:rPr>
              <a:t>内訳</a:t>
            </a:r>
            <a:r>
              <a:rPr lang="en-US" altLang="ja-JP">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身体的虐待　　　　</a:t>
            </a:r>
            <a:r>
              <a:rPr lang="en-US" altLang="ja-JP">
                <a:latin typeface="メイリオ" panose="020B0604030504040204" pitchFamily="50" charset="-128"/>
                <a:ea typeface="メイリオ" panose="020B0604030504040204" pitchFamily="50" charset="-128"/>
              </a:rPr>
              <a:t>645</a:t>
            </a:r>
            <a:r>
              <a:rPr lang="ja-JP" altLang="en-US">
                <a:latin typeface="メイリオ" panose="020B0604030504040204" pitchFamily="50" charset="-128"/>
                <a:ea typeface="メイリオ" panose="020B0604030504040204" pitchFamily="50" charset="-128"/>
              </a:rPr>
              <a:t>件（</a:t>
            </a:r>
            <a:r>
              <a:rPr lang="en-US" altLang="ja-JP">
                <a:latin typeface="メイリオ" panose="020B0604030504040204" pitchFamily="50" charset="-128"/>
                <a:ea typeface="メイリオ" panose="020B0604030504040204" pitchFamily="50" charset="-128"/>
              </a:rPr>
              <a:t>22</a:t>
            </a:r>
            <a:r>
              <a:rPr lang="ja-JP" altLang="en-US">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性的虐待　　　　　  </a:t>
            </a:r>
            <a:r>
              <a:rPr lang="en-US" altLang="ja-JP">
                <a:latin typeface="メイリオ" panose="020B0604030504040204" pitchFamily="50" charset="-128"/>
                <a:ea typeface="メイリオ" panose="020B0604030504040204" pitchFamily="50" charset="-128"/>
              </a:rPr>
              <a:t>20</a:t>
            </a:r>
            <a:r>
              <a:rPr lang="ja-JP" altLang="en-US">
                <a:latin typeface="メイリオ" panose="020B0604030504040204" pitchFamily="50" charset="-128"/>
                <a:ea typeface="メイリオ" panose="020B0604030504040204" pitchFamily="50" charset="-128"/>
              </a:rPr>
              <a:t>件（</a:t>
            </a:r>
            <a:r>
              <a:rPr lang="en-US" altLang="ja-JP">
                <a:latin typeface="メイリオ" panose="020B0604030504040204" pitchFamily="50" charset="-128"/>
                <a:ea typeface="メイリオ" panose="020B0604030504040204" pitchFamily="50" charset="-128"/>
              </a:rPr>
              <a:t>  1%</a:t>
            </a:r>
            <a:r>
              <a:rPr lang="ja-JP" altLang="en-US">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心理的虐待　　   </a:t>
            </a:r>
            <a:r>
              <a:rPr lang="en-US" altLang="ja-JP">
                <a:latin typeface="メイリオ" panose="020B0604030504040204" pitchFamily="50" charset="-128"/>
                <a:ea typeface="メイリオ" panose="020B0604030504040204" pitchFamily="50" charset="-128"/>
              </a:rPr>
              <a:t>1,692</a:t>
            </a:r>
            <a:r>
              <a:rPr lang="ja-JP" altLang="en-US">
                <a:latin typeface="メイリオ" panose="020B0604030504040204" pitchFamily="50" charset="-128"/>
                <a:ea typeface="メイリオ" panose="020B0604030504040204" pitchFamily="50" charset="-128"/>
              </a:rPr>
              <a:t>件（</a:t>
            </a:r>
            <a:r>
              <a:rPr lang="en-US" altLang="ja-JP">
                <a:latin typeface="メイリオ" panose="020B0604030504040204" pitchFamily="50" charset="-128"/>
                <a:ea typeface="メイリオ" panose="020B0604030504040204" pitchFamily="50" charset="-128"/>
              </a:rPr>
              <a:t>58</a:t>
            </a:r>
            <a:r>
              <a:rPr lang="ja-JP" altLang="en-US">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ネグレクト　　　　</a:t>
            </a:r>
            <a:r>
              <a:rPr lang="en-US" altLang="ja-JP">
                <a:latin typeface="メイリオ" panose="020B0604030504040204" pitchFamily="50" charset="-128"/>
                <a:ea typeface="メイリオ" panose="020B0604030504040204" pitchFamily="50" charset="-128"/>
              </a:rPr>
              <a:t>549</a:t>
            </a:r>
            <a:r>
              <a:rPr lang="ja-JP" altLang="en-US">
                <a:latin typeface="メイリオ" panose="020B0604030504040204" pitchFamily="50" charset="-128"/>
                <a:ea typeface="メイリオ" panose="020B0604030504040204" pitchFamily="50" charset="-128"/>
              </a:rPr>
              <a:t>件（</a:t>
            </a:r>
            <a:r>
              <a:rPr lang="en-US" altLang="ja-JP">
                <a:latin typeface="メイリオ" panose="020B0604030504040204" pitchFamily="50" charset="-128"/>
                <a:ea typeface="メイリオ" panose="020B0604030504040204" pitchFamily="50" charset="-128"/>
              </a:rPr>
              <a:t>19</a:t>
            </a:r>
            <a:r>
              <a:rPr lang="ja-JP" altLang="en-US">
                <a:latin typeface="メイリオ" panose="020B0604030504040204" pitchFamily="50" charset="-128"/>
                <a:ea typeface="メイリオ" panose="020B0604030504040204" pitchFamily="50" charset="-128"/>
              </a:rPr>
              <a:t>％）</a:t>
            </a:r>
          </a:p>
          <a:p>
            <a:endParaRPr lang="ja-JP" altLang="en-US">
              <a:latin typeface="メイリオ" panose="020B0604030504040204" pitchFamily="50" charset="-128"/>
              <a:ea typeface="メイリオ" panose="020B0604030504040204" pitchFamily="50" charset="-128"/>
            </a:endParaRPr>
          </a:p>
        </p:txBody>
      </p:sp>
      <p:pic>
        <p:nvPicPr>
          <p:cNvPr id="32772"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CFEB59B-4ACA-4BB3-B00F-C63112993207}" type="slidenum">
              <a:rPr kumimoji="0" lang="en-US" altLang="ja-JP" smtClean="0"/>
              <a:pPr/>
              <a:t>4</a:t>
            </a:fld>
            <a:endParaRPr kumimoji="0" lang="en-US" altLang="ja-JP" smtClean="0"/>
          </a:p>
        </p:txBody>
      </p:sp>
    </p:spTree>
    <p:extLst>
      <p:ext uri="{BB962C8B-B14F-4D97-AF65-F5344CB8AC3E}">
        <p14:creationId xmlns:p14="http://schemas.microsoft.com/office/powerpoint/2010/main" val="1341291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774825" y="476250"/>
            <a:ext cx="8229600" cy="1143000"/>
          </a:xfrm>
        </p:spPr>
        <p:txBody>
          <a:bodyPr/>
          <a:lstStyle/>
          <a:p>
            <a:pPr eaLnBrk="1" hangingPunct="1"/>
            <a:r>
              <a:rPr lang="ja-JP" altLang="en-US" smtClean="0"/>
              <a:t>　　</a:t>
            </a:r>
            <a:r>
              <a:rPr lang="ja-JP" altLang="en-US" smtClean="0">
                <a:latin typeface="メイリオ" panose="020B0604030504040204" pitchFamily="50" charset="-128"/>
                <a:ea typeface="メイリオ" panose="020B0604030504040204" pitchFamily="50" charset="-128"/>
              </a:rPr>
              <a:t>児童虐待とは</a:t>
            </a:r>
          </a:p>
        </p:txBody>
      </p:sp>
      <p:sp>
        <p:nvSpPr>
          <p:cNvPr id="34819" name="Rectangle 3"/>
          <p:cNvSpPr>
            <a:spLocks noGrp="1" noChangeArrowheads="1"/>
          </p:cNvSpPr>
          <p:nvPr>
            <p:ph type="body" idx="1"/>
          </p:nvPr>
        </p:nvSpPr>
        <p:spPr>
          <a:xfrm>
            <a:off x="1981200" y="1773239"/>
            <a:ext cx="8229600" cy="4357687"/>
          </a:xfrm>
        </p:spPr>
        <p:txBody>
          <a:bodyPr/>
          <a:lstStyle/>
          <a:p>
            <a:pPr eaLnBrk="1" hangingPunct="1">
              <a:buFont typeface="Wingdings" panose="05000000000000000000" pitchFamily="2" charset="2"/>
              <a:buNone/>
            </a:pPr>
            <a:r>
              <a:rPr lang="en-US" altLang="ja-JP">
                <a:latin typeface="メイリオ" panose="020B0604030504040204" pitchFamily="50" charset="-128"/>
                <a:ea typeface="メイリオ" panose="020B0604030504040204" pitchFamily="50" charset="-128"/>
              </a:rPr>
              <a:t>【</a:t>
            </a:r>
            <a:r>
              <a:rPr lang="ja-JP" altLang="en-US">
                <a:latin typeface="メイリオ" panose="020B0604030504040204" pitchFamily="50" charset="-128"/>
                <a:ea typeface="メイリオ" panose="020B0604030504040204" pitchFamily="50" charset="-128"/>
              </a:rPr>
              <a:t>定義</a:t>
            </a:r>
            <a:r>
              <a:rPr lang="en-US" altLang="ja-JP">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「保護者（親権を行う者、未成年後見人その　他の者で、現に監護するものをいう）がその監護する児童（１８歳に満たないものをいう）について行う次にあげる行為を言う」</a:t>
            </a:r>
            <a:endParaRPr lang="en-US" altLang="ja-JP">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a:t>
            </a:r>
            <a:endParaRPr lang="en-US" altLang="ja-JP">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pPr>
            <a:r>
              <a:rPr lang="ja-JP" altLang="en-US">
                <a:latin typeface="メイリオ" panose="020B0604030504040204" pitchFamily="50" charset="-128"/>
                <a:ea typeface="メイリオ" panose="020B0604030504040204" pitchFamily="50" charset="-128"/>
              </a:rPr>
              <a:t>　　　　　　　　　　　（児童虐待防止法２条）</a:t>
            </a:r>
          </a:p>
        </p:txBody>
      </p:sp>
      <p:pic>
        <p:nvPicPr>
          <p:cNvPr id="34820"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214AEFE-F543-4D13-B9B5-155BB869868B}" type="slidenum">
              <a:rPr kumimoji="0" lang="en-US" altLang="ja-JP" smtClean="0"/>
              <a:pPr/>
              <a:t>5</a:t>
            </a:fld>
            <a:endParaRPr kumimoji="0" lang="en-US" altLang="ja-JP" smtClean="0"/>
          </a:p>
        </p:txBody>
      </p:sp>
    </p:spTree>
    <p:extLst>
      <p:ext uri="{BB962C8B-B14F-4D97-AF65-F5344CB8AC3E}">
        <p14:creationId xmlns:p14="http://schemas.microsoft.com/office/powerpoint/2010/main" val="1056845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noChangeArrowheads="1"/>
          </p:cNvSpPr>
          <p:nvPr>
            <p:ph type="title"/>
          </p:nvPr>
        </p:nvSpPr>
        <p:spPr/>
        <p:txBody>
          <a:bodyPr/>
          <a:lstStyle/>
          <a:p>
            <a:r>
              <a:rPr lang="ja-JP" altLang="en-US" b="1" smtClean="0">
                <a:latin typeface="メイリオ" panose="020B0604030504040204" pitchFamily="50" charset="-128"/>
                <a:ea typeface="メイリオ" panose="020B0604030504040204" pitchFamily="50" charset="-128"/>
              </a:rPr>
              <a:t>１．身体的虐待</a:t>
            </a:r>
          </a:p>
        </p:txBody>
      </p:sp>
      <p:sp>
        <p:nvSpPr>
          <p:cNvPr id="18435" name="コンテンツ プレースホルダー 2">
            <a:extLst>
              <a:ext uri="{FF2B5EF4-FFF2-40B4-BE49-F238E27FC236}">
                <a16:creationId xmlns:a16="http://schemas.microsoft.com/office/drawing/2014/main" id="{C4A1F23B-88B6-4F16-BAC7-8A0BE211FF05}"/>
              </a:ext>
            </a:extLst>
          </p:cNvPr>
          <p:cNvSpPr>
            <a:spLocks noGrp="1"/>
          </p:cNvSpPr>
          <p:nvPr>
            <p:ph idx="1"/>
          </p:nvPr>
        </p:nvSpPr>
        <p:spPr>
          <a:xfrm>
            <a:off x="2152650" y="1557338"/>
            <a:ext cx="8058150" cy="4895850"/>
          </a:xfrm>
        </p:spPr>
        <p:txBody>
          <a:bodyPr/>
          <a:lstStyle/>
          <a:p>
            <a:pPr marL="0" indent="0">
              <a:buNone/>
              <a:defRPr/>
            </a:pPr>
            <a:r>
              <a:rPr lang="ja-JP" altLang="en-US" dirty="0">
                <a:solidFill>
                  <a:srgbClr val="333333"/>
                </a:solidFill>
                <a:latin typeface="メイリオ" panose="020B0604030504040204" pitchFamily="50" charset="-128"/>
                <a:ea typeface="メイリオ" panose="020B0604030504040204" pitchFamily="50" charset="-128"/>
              </a:rPr>
              <a:t>児童の身体に外傷を生じ、又は</a:t>
            </a:r>
            <a:r>
              <a:rPr lang="ja-JP" altLang="en-US">
                <a:solidFill>
                  <a:srgbClr val="333333"/>
                </a:solidFill>
                <a:latin typeface="メイリオ" panose="020B0604030504040204" pitchFamily="50" charset="-128"/>
                <a:ea typeface="メイリオ" panose="020B0604030504040204" pitchFamily="50" charset="-128"/>
              </a:rPr>
              <a:t>生じる</a:t>
            </a:r>
            <a:r>
              <a:rPr lang="ja-JP" altLang="en-US" smtClean="0">
                <a:solidFill>
                  <a:srgbClr val="333333"/>
                </a:solidFill>
                <a:latin typeface="メイリオ" panose="020B0604030504040204" pitchFamily="50" charset="-128"/>
                <a:ea typeface="メイリオ" panose="020B0604030504040204" pitchFamily="50" charset="-128"/>
              </a:rPr>
              <a:t>恐れの</a:t>
            </a:r>
            <a:r>
              <a:rPr lang="ja-JP" altLang="en-US" dirty="0">
                <a:solidFill>
                  <a:srgbClr val="333333"/>
                </a:solidFill>
                <a:latin typeface="メイリオ" panose="020B0604030504040204" pitchFamily="50" charset="-128"/>
                <a:ea typeface="メイリオ" panose="020B0604030504040204" pitchFamily="50" charset="-128"/>
              </a:rPr>
              <a:t>ある暴行を加えること</a:t>
            </a:r>
            <a:endParaRPr lang="en-US" altLang="ja-JP" dirty="0">
              <a:solidFill>
                <a:srgbClr val="333333"/>
              </a:solidFill>
              <a:latin typeface="メイリオ" panose="020B0604030504040204" pitchFamily="50" charset="-128"/>
              <a:ea typeface="メイリオ" panose="020B0604030504040204" pitchFamily="50" charset="-128"/>
            </a:endParaRPr>
          </a:p>
          <a:p>
            <a:pPr marL="0" indent="0">
              <a:buNone/>
              <a:defRPr/>
            </a:pPr>
            <a:endParaRPr lang="en-US" altLang="ja-JP" dirty="0">
              <a:solidFill>
                <a:srgbClr val="333333"/>
              </a:solidFill>
              <a:latin typeface="&amp;quot"/>
            </a:endParaRPr>
          </a:p>
          <a:p>
            <a:pPr eaLnBrk="1" hangingPunct="1">
              <a:buFont typeface="Wingdings" panose="05000000000000000000" pitchFamily="2" charset="2"/>
              <a:buNone/>
              <a:defRPr/>
            </a:pPr>
            <a:r>
              <a:rPr lang="ja-JP" altLang="en-US" dirty="0">
                <a:solidFill>
                  <a:srgbClr val="333333"/>
                </a:solidFill>
                <a:latin typeface="&amp;quot"/>
              </a:rPr>
              <a:t>　　　　</a:t>
            </a:r>
            <a:endParaRPr lang="ja-JP" altLang="en-US" dirty="0"/>
          </a:p>
          <a:p>
            <a:pPr marL="0" indent="0">
              <a:buNone/>
              <a:defRPr/>
            </a:pPr>
            <a:endParaRPr lang="ja-JP" altLang="en-US" dirty="0">
              <a:solidFill>
                <a:srgbClr val="333333"/>
              </a:solidFill>
              <a:latin typeface="&amp;quot"/>
            </a:endParaRPr>
          </a:p>
        </p:txBody>
      </p:sp>
      <p:sp>
        <p:nvSpPr>
          <p:cNvPr id="2" name="四角形: 角を丸くする 1">
            <a:extLst>
              <a:ext uri="{FF2B5EF4-FFF2-40B4-BE49-F238E27FC236}">
                <a16:creationId xmlns:a16="http://schemas.microsoft.com/office/drawing/2014/main" id="{B5B299E2-3B86-41CB-BC23-68E916D5034C}"/>
              </a:ext>
            </a:extLst>
          </p:cNvPr>
          <p:cNvSpPr/>
          <p:nvPr/>
        </p:nvSpPr>
        <p:spPr>
          <a:xfrm>
            <a:off x="2351089" y="3284539"/>
            <a:ext cx="7489825" cy="2376487"/>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3600" dirty="0">
                <a:solidFill>
                  <a:schemeClr val="tx1"/>
                </a:solidFill>
                <a:latin typeface="メイリオ" panose="020B0604030504040204" pitchFamily="50" charset="-128"/>
                <a:ea typeface="メイリオ" panose="020B0604030504040204" pitchFamily="50" charset="-128"/>
              </a:rPr>
              <a:t>　</a:t>
            </a:r>
            <a:r>
              <a:rPr lang="ja-JP" altLang="en-US" sz="3200" dirty="0">
                <a:solidFill>
                  <a:schemeClr val="tx1"/>
                </a:solidFill>
                <a:latin typeface="メイリオ" panose="020B0604030504040204" pitchFamily="50" charset="-128"/>
                <a:ea typeface="メイリオ" panose="020B0604030504040204" pitchFamily="50" charset="-128"/>
              </a:rPr>
              <a:t>殴る　　蹴る　　首を絞める、</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3200" dirty="0">
                <a:solidFill>
                  <a:schemeClr val="tx1"/>
                </a:solidFill>
                <a:latin typeface="メイリオ" panose="020B0604030504040204" pitchFamily="50" charset="-128"/>
                <a:ea typeface="メイリオ" panose="020B0604030504040204" pitchFamily="50" charset="-128"/>
              </a:rPr>
              <a:t>　煙草による火傷　熱湯をかける</a:t>
            </a:r>
            <a:endParaRPr lang="en-US" altLang="ja-JP" sz="3200"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3200" dirty="0">
                <a:solidFill>
                  <a:schemeClr val="tx1"/>
                </a:solidFill>
                <a:latin typeface="メイリオ" panose="020B0604030504040204" pitchFamily="50" charset="-128"/>
                <a:ea typeface="メイリオ" panose="020B0604030504040204" pitchFamily="50" charset="-128"/>
              </a:rPr>
              <a:t>　戸外放置　　　　　　　　など</a:t>
            </a:r>
          </a:p>
        </p:txBody>
      </p:sp>
      <p:pic>
        <p:nvPicPr>
          <p:cNvPr id="36869" name="図 4"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B01ED01-FF6C-447D-904B-761B5DAD4EF1}" type="slidenum">
              <a:rPr kumimoji="0" lang="en-US" altLang="ja-JP" smtClean="0"/>
              <a:pPr/>
              <a:t>6</a:t>
            </a:fld>
            <a:endParaRPr kumimoji="0" lang="en-US" altLang="ja-JP" smtClean="0"/>
          </a:p>
        </p:txBody>
      </p:sp>
    </p:spTree>
    <p:extLst>
      <p:ext uri="{BB962C8B-B14F-4D97-AF65-F5344CB8AC3E}">
        <p14:creationId xmlns:p14="http://schemas.microsoft.com/office/powerpoint/2010/main" val="127626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図 3"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コンテンツ プレースホルダー 2">
            <a:extLst>
              <a:ext uri="{FF2B5EF4-FFF2-40B4-BE49-F238E27FC236}">
                <a16:creationId xmlns:a16="http://schemas.microsoft.com/office/drawing/2014/main" id="{C4A1F23B-88B6-4F16-BAC7-8A0BE211FF05}"/>
              </a:ext>
            </a:extLst>
          </p:cNvPr>
          <p:cNvSpPr txBox="1">
            <a:spLocks/>
          </p:cNvSpPr>
          <p:nvPr/>
        </p:nvSpPr>
        <p:spPr>
          <a:xfrm>
            <a:off x="2066925" y="836613"/>
            <a:ext cx="8058150" cy="4895850"/>
          </a:xfrm>
          <a:prstGeom prst="rect">
            <a:avLst/>
          </a:prstGeom>
        </p:spPr>
        <p:txBody>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a:lstStyle>
          <a:p>
            <a:pPr marL="0" indent="0">
              <a:buNone/>
              <a:defRPr/>
            </a:pPr>
            <a:endParaRPr lang="en-US" altLang="ja-JP" kern="0" dirty="0">
              <a:solidFill>
                <a:srgbClr val="333333"/>
              </a:solidFill>
              <a:latin typeface="HG丸ｺﾞｼｯｸM-PRO" panose="020F0600000000000000" pitchFamily="50" charset="-128"/>
              <a:ea typeface="HG丸ｺﾞｼｯｸM-PRO" panose="020F0600000000000000" pitchFamily="50" charset="-128"/>
            </a:endParaRPr>
          </a:p>
          <a:p>
            <a:pPr eaLnBrk="1" hangingPunct="1">
              <a:buFont typeface="Wingdings" panose="05000000000000000000" pitchFamily="2" charset="2"/>
              <a:buNone/>
              <a:defRPr/>
            </a:pPr>
            <a:r>
              <a:rPr lang="ja-JP" altLang="en-US" kern="0" dirty="0">
                <a:solidFill>
                  <a:srgbClr val="333333"/>
                </a:solidFill>
                <a:latin typeface="HG丸ｺﾞｼｯｸM-PRO" panose="020F0600000000000000" pitchFamily="50" charset="-128"/>
                <a:ea typeface="HG丸ｺﾞｼｯｸM-PRO" panose="020F0600000000000000" pitchFamily="50" charset="-128"/>
              </a:rPr>
              <a:t>　　　　</a:t>
            </a:r>
            <a:endParaRPr lang="en-US" altLang="ja-JP" kern="0" dirty="0">
              <a:latin typeface="HG丸ｺﾞｼｯｸM-PRO" panose="020F0600000000000000" pitchFamily="50" charset="-128"/>
              <a:ea typeface="HG丸ｺﾞｼｯｸM-PRO" panose="020F0600000000000000" pitchFamily="50" charset="-128"/>
            </a:endParaRPr>
          </a:p>
          <a:p>
            <a:pPr marL="0" indent="0">
              <a:buNone/>
              <a:defRPr/>
            </a:pPr>
            <a:r>
              <a:rPr lang="ja-JP" altLang="en-US" kern="0" dirty="0">
                <a:solidFill>
                  <a:srgbClr val="333333"/>
                </a:solidFill>
                <a:latin typeface="メイリオ" panose="020B0604030504040204" pitchFamily="50" charset="-128"/>
                <a:ea typeface="メイリオ" panose="020B0604030504040204" pitchFamily="50" charset="-128"/>
              </a:rPr>
              <a:t>「体罰」は法律で禁止されています</a:t>
            </a:r>
            <a:endParaRPr lang="en-US" altLang="ja-JP" kern="0" dirty="0">
              <a:solidFill>
                <a:srgbClr val="333333"/>
              </a:solidFill>
              <a:latin typeface="メイリオ" panose="020B0604030504040204" pitchFamily="50" charset="-128"/>
              <a:ea typeface="メイリオ" panose="020B0604030504040204" pitchFamily="50" charset="-128"/>
            </a:endParaRPr>
          </a:p>
          <a:p>
            <a:pPr marL="0" indent="0">
              <a:buNone/>
              <a:defRPr/>
            </a:pPr>
            <a:endParaRPr lang="en-US" altLang="ja-JP" kern="0" dirty="0">
              <a:solidFill>
                <a:srgbClr val="333333"/>
              </a:solidFill>
              <a:latin typeface="メイリオ" panose="020B0604030504040204" pitchFamily="50" charset="-128"/>
              <a:ea typeface="メイリオ" panose="020B0604030504040204" pitchFamily="50" charset="-128"/>
            </a:endParaRPr>
          </a:p>
          <a:p>
            <a:pPr marL="0" indent="0">
              <a:buNone/>
              <a:defRPr/>
            </a:pPr>
            <a:r>
              <a:rPr lang="ja-JP" altLang="en-US" kern="0" dirty="0">
                <a:solidFill>
                  <a:srgbClr val="333333"/>
                </a:solidFill>
                <a:latin typeface="メイリオ" panose="020B0604030504040204" pitchFamily="50" charset="-128"/>
                <a:ea typeface="メイリオ" panose="020B0604030504040204" pitchFamily="50" charset="-128"/>
              </a:rPr>
              <a:t>　　令和元年</a:t>
            </a:r>
            <a:r>
              <a:rPr lang="en-US" altLang="ja-JP" kern="0" dirty="0">
                <a:solidFill>
                  <a:srgbClr val="333333"/>
                </a:solidFill>
                <a:latin typeface="メイリオ" panose="020B0604030504040204" pitchFamily="50" charset="-128"/>
                <a:ea typeface="メイリオ" panose="020B0604030504040204" pitchFamily="50" charset="-128"/>
              </a:rPr>
              <a:t>6</a:t>
            </a:r>
            <a:r>
              <a:rPr lang="ja-JP" altLang="en-US" kern="0" dirty="0">
                <a:solidFill>
                  <a:srgbClr val="333333"/>
                </a:solidFill>
                <a:latin typeface="メイリオ" panose="020B0604030504040204" pitchFamily="50" charset="-128"/>
                <a:ea typeface="メイリオ" panose="020B0604030504040204" pitchFamily="50" charset="-128"/>
              </a:rPr>
              <a:t>月に成立した児童福祉法等</a:t>
            </a:r>
            <a:endParaRPr lang="en-US" altLang="ja-JP" kern="0" dirty="0">
              <a:solidFill>
                <a:srgbClr val="333333"/>
              </a:solidFill>
              <a:latin typeface="メイリオ" panose="020B0604030504040204" pitchFamily="50" charset="-128"/>
              <a:ea typeface="メイリオ" panose="020B0604030504040204" pitchFamily="50" charset="-128"/>
            </a:endParaRPr>
          </a:p>
          <a:p>
            <a:pPr marL="0" indent="0">
              <a:buNone/>
              <a:defRPr/>
            </a:pPr>
            <a:r>
              <a:rPr lang="ja-JP" altLang="en-US" kern="0" dirty="0">
                <a:solidFill>
                  <a:srgbClr val="333333"/>
                </a:solidFill>
                <a:latin typeface="メイリオ" panose="020B0604030504040204" pitchFamily="50" charset="-128"/>
                <a:ea typeface="メイリオ" panose="020B0604030504040204" pitchFamily="50" charset="-128"/>
              </a:rPr>
              <a:t>　　の改正法において、法定化され、</a:t>
            </a:r>
            <a:endParaRPr lang="en-US" altLang="ja-JP" kern="0" dirty="0">
              <a:solidFill>
                <a:srgbClr val="333333"/>
              </a:solidFill>
              <a:latin typeface="メイリオ" panose="020B0604030504040204" pitchFamily="50" charset="-128"/>
              <a:ea typeface="メイリオ" panose="020B0604030504040204" pitchFamily="50" charset="-128"/>
            </a:endParaRPr>
          </a:p>
          <a:p>
            <a:pPr marL="0" indent="0">
              <a:buNone/>
              <a:defRPr/>
            </a:pPr>
            <a:r>
              <a:rPr lang="ja-JP" altLang="en-US" kern="0" dirty="0">
                <a:solidFill>
                  <a:srgbClr val="333333"/>
                </a:solidFill>
                <a:latin typeface="メイリオ" panose="020B0604030504040204" pitchFamily="50" charset="-128"/>
                <a:ea typeface="メイリオ" panose="020B0604030504040204" pitchFamily="50" charset="-128"/>
              </a:rPr>
              <a:t>　　令和</a:t>
            </a:r>
            <a:r>
              <a:rPr lang="en-US" altLang="ja-JP" kern="0" dirty="0">
                <a:solidFill>
                  <a:srgbClr val="333333"/>
                </a:solidFill>
                <a:latin typeface="メイリオ" panose="020B0604030504040204" pitchFamily="50" charset="-128"/>
                <a:ea typeface="メイリオ" panose="020B0604030504040204" pitchFamily="50" charset="-128"/>
              </a:rPr>
              <a:t>2</a:t>
            </a:r>
            <a:r>
              <a:rPr lang="ja-JP" altLang="en-US" kern="0" dirty="0">
                <a:solidFill>
                  <a:srgbClr val="333333"/>
                </a:solidFill>
                <a:latin typeface="メイリオ" panose="020B0604030504040204" pitchFamily="50" charset="-128"/>
                <a:ea typeface="メイリオ" panose="020B0604030504040204" pitchFamily="50" charset="-128"/>
              </a:rPr>
              <a:t>年４月１日から施行された</a:t>
            </a:r>
            <a:endParaRPr lang="en-US" altLang="ja-JP" kern="0" dirty="0">
              <a:solidFill>
                <a:srgbClr val="333333"/>
              </a:solidFill>
              <a:latin typeface="メイリオ" panose="020B0604030504040204" pitchFamily="50" charset="-128"/>
              <a:ea typeface="メイリオ" panose="020B0604030504040204" pitchFamily="50" charset="-128"/>
            </a:endParaRPr>
          </a:p>
          <a:p>
            <a:pPr marL="0" indent="0">
              <a:buNone/>
              <a:defRPr/>
            </a:pPr>
            <a:endParaRPr lang="ja-JP" altLang="en-US" kern="0" dirty="0">
              <a:solidFill>
                <a:srgbClr val="333333"/>
              </a:solidFill>
              <a:latin typeface="メイリオ" panose="020B0604030504040204" pitchFamily="50" charset="-128"/>
              <a:ea typeface="メイリオ" panose="020B0604030504040204" pitchFamily="50" charset="-128"/>
            </a:endParaRPr>
          </a:p>
        </p:txBody>
      </p:sp>
      <p:sp>
        <p:nvSpPr>
          <p:cNvPr id="38916"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152F6D6-681D-4678-9DB2-AA9FEA892CAF}" type="slidenum">
              <a:rPr kumimoji="0" lang="en-US" altLang="ja-JP" smtClean="0"/>
              <a:pPr/>
              <a:t>7</a:t>
            </a:fld>
            <a:endParaRPr kumimoji="0" lang="en-US" altLang="ja-JP" smtClean="0"/>
          </a:p>
        </p:txBody>
      </p:sp>
    </p:spTree>
    <p:extLst>
      <p:ext uri="{BB962C8B-B14F-4D97-AF65-F5344CB8AC3E}">
        <p14:creationId xmlns:p14="http://schemas.microsoft.com/office/powerpoint/2010/main" val="1263118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47851" y="765175"/>
            <a:ext cx="8569325" cy="6154738"/>
          </a:xfrm>
          <a:prstGeom prst="rect">
            <a:avLst/>
          </a:prstGeom>
          <a:noFill/>
        </p:spPr>
        <p:txBody>
          <a:bodyPr>
            <a:spAutoFit/>
          </a:bodyPr>
          <a:lstStyle/>
          <a:p>
            <a:pPr eaLnBrk="1" hangingPunct="1">
              <a:defRPr/>
            </a:pPr>
            <a:r>
              <a:rPr lang="ja-JP" altLang="en-US" sz="3200" dirty="0">
                <a:latin typeface="メイリオ" panose="020B0604030504040204" pitchFamily="50" charset="-128"/>
                <a:ea typeface="メイリオ" panose="020B0604030504040204" pitchFamily="50" charset="-128"/>
              </a:rPr>
              <a:t>〇　小学校からの通告</a:t>
            </a:r>
            <a:endParaRPr lang="en-US" altLang="ja-JP" sz="3200" dirty="0">
              <a:latin typeface="メイリオ" panose="020B0604030504040204" pitchFamily="50" charset="-128"/>
              <a:ea typeface="メイリオ" panose="020B0604030504040204" pitchFamily="50" charset="-128"/>
            </a:endParaRPr>
          </a:p>
          <a:p>
            <a:pPr eaLnBrk="1" hangingPunct="1">
              <a:defRPr/>
            </a:pPr>
            <a:r>
              <a:rPr lang="ja-JP" altLang="en-US" sz="3200" dirty="0">
                <a:latin typeface="メイリオ" panose="020B0604030504040204" pitchFamily="50" charset="-128"/>
                <a:ea typeface="メイリオ" panose="020B0604030504040204" pitchFamily="50" charset="-128"/>
              </a:rPr>
              <a:t>〇　</a:t>
            </a:r>
            <a:r>
              <a:rPr lang="en-US" altLang="ja-JP" sz="3200" dirty="0">
                <a:latin typeface="メイリオ" panose="020B0604030504040204" pitchFamily="50" charset="-128"/>
                <a:ea typeface="メイリオ" panose="020B0604030504040204" pitchFamily="50" charset="-128"/>
              </a:rPr>
              <a:t>1</a:t>
            </a:r>
            <a:r>
              <a:rPr lang="ja-JP" altLang="en-US" sz="3200" dirty="0">
                <a:latin typeface="メイリオ" panose="020B0604030504040204" pitchFamily="50" charset="-128"/>
                <a:ea typeface="メイリオ" panose="020B0604030504040204" pitchFamily="50" charset="-128"/>
              </a:rPr>
              <a:t>０歳　　男児</a:t>
            </a:r>
            <a:endParaRPr lang="en-US" altLang="ja-JP" sz="3200" dirty="0">
              <a:latin typeface="メイリオ" panose="020B0604030504040204" pitchFamily="50" charset="-128"/>
              <a:ea typeface="メイリオ" panose="020B0604030504040204" pitchFamily="50" charset="-128"/>
            </a:endParaRPr>
          </a:p>
          <a:p>
            <a:pPr eaLnBrk="1" hangingPunct="1">
              <a:defRPr/>
            </a:pP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3200" dirty="0">
                <a:latin typeface="メイリオ" panose="020B0604030504040204" pitchFamily="50" charset="-128"/>
                <a:ea typeface="メイリオ" panose="020B0604030504040204" pitchFamily="50" charset="-128"/>
              </a:rPr>
              <a:t>本日、児童が登校時、右頬に痣を発見。</a:t>
            </a: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3200" dirty="0">
                <a:latin typeface="メイリオ" panose="020B0604030504040204" pitchFamily="50" charset="-128"/>
                <a:ea typeface="メイリオ" panose="020B0604030504040204" pitchFamily="50" charset="-128"/>
              </a:rPr>
              <a:t>児童に聞くと、昨日、こけてテーブルにぶつけたとのこと。再度聞くと、泣いて、母に叩かれたと。</a:t>
            </a: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r>
              <a:rPr lang="ja-JP" altLang="en-US" sz="3200" dirty="0">
                <a:latin typeface="メイリオ" panose="020B0604030504040204" pitchFamily="50" charset="-128"/>
                <a:ea typeface="メイリオ" panose="020B0604030504040204" pitchFamily="50" charset="-128"/>
              </a:rPr>
              <a:t>よく公園で</a:t>
            </a:r>
            <a:r>
              <a:rPr lang="en-US" altLang="ja-JP" sz="3200" dirty="0">
                <a:latin typeface="メイリオ" panose="020B0604030504040204" pitchFamily="50" charset="-128"/>
                <a:ea typeface="メイリオ" panose="020B0604030504040204" pitchFamily="50" charset="-128"/>
              </a:rPr>
              <a:t>1</a:t>
            </a:r>
            <a:r>
              <a:rPr lang="ja-JP" altLang="en-US" sz="3200" dirty="0">
                <a:latin typeface="メイリオ" panose="020B0604030504040204" pitchFamily="50" charset="-128"/>
                <a:ea typeface="メイリオ" panose="020B0604030504040204" pitchFamily="50" charset="-128"/>
              </a:rPr>
              <a:t>人でいるところを見かけられている。</a:t>
            </a:r>
            <a:endParaRPr lang="en-US" altLang="ja-JP" sz="3200" dirty="0">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defRPr/>
            </a:pPr>
            <a:endParaRPr lang="en-US" altLang="ja-JP" sz="1000" dirty="0">
              <a:latin typeface="HGPｺﾞｼｯｸM" panose="020B0600000000000000" pitchFamily="50" charset="-128"/>
              <a:ea typeface="HGPｺﾞｼｯｸM" panose="020B0600000000000000" pitchFamily="50" charset="-128"/>
            </a:endParaRPr>
          </a:p>
          <a:p>
            <a:pPr marL="457200" indent="-457200">
              <a:buFont typeface="Arial" panose="020B0604020202020204" pitchFamily="34" charset="0"/>
              <a:buChar char="•"/>
              <a:defRPr/>
            </a:pPr>
            <a:endParaRPr lang="en-US" altLang="ja-JP" sz="3200" dirty="0">
              <a:latin typeface="HGPｺﾞｼｯｸM" panose="020B0600000000000000" pitchFamily="50" charset="-128"/>
              <a:ea typeface="HGPｺﾞｼｯｸM" panose="020B0600000000000000" pitchFamily="50" charset="-128"/>
            </a:endParaRPr>
          </a:p>
        </p:txBody>
      </p:sp>
      <p:pic>
        <p:nvPicPr>
          <p:cNvPr id="40963" name="図 2"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2697F73-FA46-4B39-8C7F-102B8DAD9FE4}" type="slidenum">
              <a:rPr kumimoji="0" lang="en-US" altLang="ja-JP" smtClean="0"/>
              <a:pPr/>
              <a:t>8</a:t>
            </a:fld>
            <a:endParaRPr kumimoji="0" lang="en-US" altLang="ja-JP" smtClean="0"/>
          </a:p>
        </p:txBody>
      </p:sp>
    </p:spTree>
    <p:extLst>
      <p:ext uri="{BB962C8B-B14F-4D97-AF65-F5344CB8AC3E}">
        <p14:creationId xmlns:p14="http://schemas.microsoft.com/office/powerpoint/2010/main" val="147495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noChangeArrowheads="1"/>
          </p:cNvSpPr>
          <p:nvPr>
            <p:ph type="title"/>
          </p:nvPr>
        </p:nvSpPr>
        <p:spPr/>
        <p:txBody>
          <a:bodyPr/>
          <a:lstStyle/>
          <a:p>
            <a:r>
              <a:rPr lang="ja-JP" altLang="en-US" b="1" smtClean="0">
                <a:latin typeface="メイリオ" panose="020B0604030504040204" pitchFamily="50" charset="-128"/>
                <a:ea typeface="メイリオ" panose="020B0604030504040204" pitchFamily="50" charset="-128"/>
              </a:rPr>
              <a:t>２．性的虐待</a:t>
            </a:r>
          </a:p>
        </p:txBody>
      </p:sp>
      <p:sp>
        <p:nvSpPr>
          <p:cNvPr id="18435" name="コンテンツ プレースホルダー 2">
            <a:extLst>
              <a:ext uri="{FF2B5EF4-FFF2-40B4-BE49-F238E27FC236}">
                <a16:creationId xmlns:a16="http://schemas.microsoft.com/office/drawing/2014/main" id="{C4A1F23B-88B6-4F16-BAC7-8A0BE211FF05}"/>
              </a:ext>
            </a:extLst>
          </p:cNvPr>
          <p:cNvSpPr>
            <a:spLocks noGrp="1"/>
          </p:cNvSpPr>
          <p:nvPr>
            <p:ph idx="1"/>
          </p:nvPr>
        </p:nvSpPr>
        <p:spPr>
          <a:xfrm>
            <a:off x="2152650" y="1690688"/>
            <a:ext cx="8058150" cy="4762500"/>
          </a:xfrm>
        </p:spPr>
        <p:txBody>
          <a:bodyPr/>
          <a:lstStyle/>
          <a:p>
            <a:pPr marL="0" indent="0">
              <a:buClr>
                <a:srgbClr val="CCCCFF"/>
              </a:buClr>
              <a:buNone/>
              <a:defRPr/>
            </a:pPr>
            <a:r>
              <a:rPr lang="ja-JP" altLang="en-US" dirty="0">
                <a:solidFill>
                  <a:srgbClr val="333333"/>
                </a:solidFill>
                <a:latin typeface="メイリオ" panose="020B0604030504040204" pitchFamily="50" charset="-128"/>
                <a:ea typeface="メイリオ" panose="020B0604030504040204" pitchFamily="50" charset="-128"/>
              </a:rPr>
              <a:t>児童にわいせつな行為をすること又は児童をしてわいせつな行為</a:t>
            </a:r>
            <a:r>
              <a:rPr lang="ja-JP" altLang="en-US" dirty="0" smtClean="0">
                <a:solidFill>
                  <a:srgbClr val="333333"/>
                </a:solidFill>
                <a:latin typeface="メイリオ" panose="020B0604030504040204" pitchFamily="50" charset="-128"/>
                <a:ea typeface="メイリオ" panose="020B0604030504040204" pitchFamily="50" charset="-128"/>
              </a:rPr>
              <a:t>をさせること</a:t>
            </a:r>
            <a:endParaRPr lang="ja-JP" altLang="en-US" dirty="0">
              <a:solidFill>
                <a:srgbClr val="333333"/>
              </a:solidFill>
              <a:latin typeface="メイリオ" panose="020B0604030504040204" pitchFamily="50" charset="-128"/>
              <a:ea typeface="メイリオ" panose="020B0604030504040204" pitchFamily="50" charset="-128"/>
            </a:endParaRPr>
          </a:p>
          <a:p>
            <a:pPr marL="0" indent="0">
              <a:buNone/>
              <a:defRPr/>
            </a:pPr>
            <a:endParaRPr lang="en-US" altLang="ja-JP" dirty="0">
              <a:solidFill>
                <a:srgbClr val="333333"/>
              </a:solidFill>
              <a:latin typeface="&amp;quot"/>
            </a:endParaRPr>
          </a:p>
          <a:p>
            <a:pPr eaLnBrk="1" hangingPunct="1">
              <a:buFont typeface="Wingdings" panose="05000000000000000000" pitchFamily="2" charset="2"/>
              <a:buNone/>
              <a:defRPr/>
            </a:pPr>
            <a:r>
              <a:rPr lang="ja-JP" altLang="en-US" dirty="0">
                <a:solidFill>
                  <a:srgbClr val="333333"/>
                </a:solidFill>
                <a:latin typeface="&amp;quot"/>
              </a:rPr>
              <a:t>　　　　</a:t>
            </a:r>
            <a:endParaRPr lang="ja-JP" altLang="en-US" dirty="0"/>
          </a:p>
          <a:p>
            <a:pPr marL="0" indent="0">
              <a:buNone/>
              <a:defRPr/>
            </a:pPr>
            <a:endParaRPr lang="ja-JP" altLang="en-US" dirty="0">
              <a:solidFill>
                <a:srgbClr val="333333"/>
              </a:solidFill>
              <a:latin typeface="&amp;quot"/>
            </a:endParaRPr>
          </a:p>
        </p:txBody>
      </p:sp>
      <p:sp>
        <p:nvSpPr>
          <p:cNvPr id="2" name="四角形: 角を丸くする 1">
            <a:extLst>
              <a:ext uri="{FF2B5EF4-FFF2-40B4-BE49-F238E27FC236}">
                <a16:creationId xmlns:a16="http://schemas.microsoft.com/office/drawing/2014/main" id="{B5B299E2-3B86-41CB-BC23-68E916D5034C}"/>
              </a:ext>
            </a:extLst>
          </p:cNvPr>
          <p:cNvSpPr/>
          <p:nvPr/>
        </p:nvSpPr>
        <p:spPr>
          <a:xfrm>
            <a:off x="2152651" y="3284538"/>
            <a:ext cx="7489825" cy="252095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 typeface="Wingdings" panose="05000000000000000000" pitchFamily="2" charset="2"/>
              <a:buNone/>
              <a:defRPr/>
            </a:pPr>
            <a:r>
              <a:rPr lang="ja-JP" altLang="en-US" sz="3600" dirty="0">
                <a:solidFill>
                  <a:schemeClr val="tx1"/>
                </a:solidFill>
              </a:rPr>
              <a:t>　　　</a:t>
            </a:r>
            <a:r>
              <a:rPr lang="ja-JP" altLang="en-US" sz="3600" dirty="0">
                <a:solidFill>
                  <a:schemeClr val="tx1"/>
                </a:solidFill>
                <a:latin typeface="メイリオ" panose="020B0604030504040204" pitchFamily="50" charset="-128"/>
                <a:ea typeface="メイリオ" panose="020B0604030504040204" pitchFamily="50" charset="-128"/>
              </a:rPr>
              <a:t>性交　性的行為の強要　</a:t>
            </a:r>
            <a:endParaRPr lang="en-US" altLang="ja-JP" sz="36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600" dirty="0">
                <a:solidFill>
                  <a:schemeClr val="tx1"/>
                </a:solidFill>
                <a:latin typeface="メイリオ" panose="020B0604030504040204" pitchFamily="50" charset="-128"/>
                <a:ea typeface="メイリオ" panose="020B0604030504040204" pitchFamily="50" charset="-128"/>
              </a:rPr>
              <a:t>　　性器や性交を見せる</a:t>
            </a:r>
            <a:endParaRPr lang="en-US" altLang="ja-JP" sz="3600" dirty="0">
              <a:solidFill>
                <a:schemeClr val="tx1"/>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None/>
              <a:defRPr/>
            </a:pPr>
            <a:r>
              <a:rPr lang="ja-JP" altLang="en-US" sz="3600" dirty="0">
                <a:solidFill>
                  <a:schemeClr val="tx1"/>
                </a:solidFill>
                <a:latin typeface="メイリオ" panose="020B0604030504040204" pitchFamily="50" charset="-128"/>
                <a:ea typeface="メイリオ" panose="020B0604030504040204" pitchFamily="50" charset="-128"/>
              </a:rPr>
              <a:t>　　ポルノの被写体にする　など</a:t>
            </a:r>
          </a:p>
        </p:txBody>
      </p:sp>
      <p:pic>
        <p:nvPicPr>
          <p:cNvPr id="43013" name="図 4" descr="blue修正.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6362701"/>
            <a:ext cx="91440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46FA9BD-541F-4F36-A177-E73EB4B0B98E}" type="slidenum">
              <a:rPr kumimoji="0" lang="en-US" altLang="ja-JP" smtClean="0"/>
              <a:pPr/>
              <a:t>9</a:t>
            </a:fld>
            <a:endParaRPr kumimoji="0" lang="en-US" altLang="ja-JP" smtClean="0"/>
          </a:p>
        </p:txBody>
      </p:sp>
    </p:spTree>
    <p:extLst>
      <p:ext uri="{BB962C8B-B14F-4D97-AF65-F5344CB8AC3E}">
        <p14:creationId xmlns:p14="http://schemas.microsoft.com/office/powerpoint/2010/main" val="1968060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3983</Words>
  <Application>Microsoft Office PowerPoint</Application>
  <PresentationFormat>ワイド画面</PresentationFormat>
  <Paragraphs>320</Paragraphs>
  <Slides>25</Slides>
  <Notes>22</Notes>
  <HiddenSlides>0</HiddenSlides>
  <MMClips>0</MMClips>
  <ScaleCrop>false</ScaleCrop>
  <HeadingPairs>
    <vt:vector size="8" baseType="variant">
      <vt:variant>
        <vt:lpstr>使用されているフォント</vt:lpstr>
      </vt:variant>
      <vt:variant>
        <vt:i4>14</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41" baseType="lpstr">
      <vt:lpstr>&amp;quot</vt:lpstr>
      <vt:lpstr>HGPｺﾞｼｯｸM</vt:lpstr>
      <vt:lpstr>HG丸ｺﾞｼｯｸM-PRO</vt:lpstr>
      <vt:lpstr>Meiryo UI</vt:lpstr>
      <vt:lpstr>ＭＳ Ｐゴシック</vt:lpstr>
      <vt:lpstr>ＭＳ Ｐ明朝</vt:lpstr>
      <vt:lpstr>ＭＳ 明朝</vt:lpstr>
      <vt:lpstr>メイリオ</vt:lpstr>
      <vt:lpstr>游ゴシック</vt:lpstr>
      <vt:lpstr>游ゴシック Light</vt:lpstr>
      <vt:lpstr>Arial</vt:lpstr>
      <vt:lpstr>Century</vt:lpstr>
      <vt:lpstr>Microsoft Himalaya</vt:lpstr>
      <vt:lpstr>Wingdings</vt:lpstr>
      <vt:lpstr>Office テーマ</vt:lpstr>
      <vt:lpstr>グラフ</vt:lpstr>
      <vt:lpstr>　　　神戸市主任児童委員（こどもサポーター）研修  　　　　　　「児童虐待の現状と発見・通告の実際」</vt:lpstr>
      <vt:lpstr>子どもがもっている権利</vt:lpstr>
      <vt:lpstr>　　 年次別・相談・通告件数の推移    （棒グラフ：神戸市、折れ線グラフ：全国） </vt:lpstr>
      <vt:lpstr>　　神戸市における子ども虐待の状況</vt:lpstr>
      <vt:lpstr>　　児童虐待とは</vt:lpstr>
      <vt:lpstr>１．身体的虐待</vt:lpstr>
      <vt:lpstr>PowerPoint プレゼンテーション</vt:lpstr>
      <vt:lpstr>PowerPoint プレゼンテーション</vt:lpstr>
      <vt:lpstr>２．性的虐待</vt:lpstr>
      <vt:lpstr>３．保護の怠慢・拒否（ネグレクト）</vt:lpstr>
      <vt:lpstr>PowerPoint プレゼンテーション</vt:lpstr>
      <vt:lpstr>４．心理的虐待</vt:lpstr>
      <vt:lpstr>PowerPoint プレゼンテーション</vt:lpstr>
      <vt:lpstr>子ども虐待における関係機関連携</vt:lpstr>
      <vt:lpstr>PowerPoint プレゼンテーション</vt:lpstr>
      <vt:lpstr>PowerPoint プレゼンテーション</vt:lpstr>
      <vt:lpstr>PowerPoint プレゼンテーション</vt:lpstr>
      <vt:lpstr>   </vt:lpstr>
      <vt:lpstr>PowerPoint プレゼンテーション</vt:lpstr>
      <vt:lpstr>３－１　一時保護中に行うこと</vt:lpstr>
      <vt:lpstr>３－２　一時保護の期間</vt:lpstr>
      <vt:lpstr>３－３　一時保護後の家庭引き取り</vt:lpstr>
      <vt:lpstr>PowerPoint プレゼンテーション</vt:lpstr>
      <vt:lpstr>主な児童虐待の対応機関</vt:lpstr>
      <vt:lpstr>最後に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神戸市主任児童委員（こどもサポーター）研修  　　　　　　「児童虐待の現状と発見・通告の実際」</dc:title>
  <dc:creator>Windows ユーザー</dc:creator>
  <cp:lastModifiedBy>Windows ユーザー</cp:lastModifiedBy>
  <cp:revision>8</cp:revision>
  <cp:lastPrinted>2025-03-16T03:08:41Z</cp:lastPrinted>
  <dcterms:created xsi:type="dcterms:W3CDTF">2025-03-16T03:00:56Z</dcterms:created>
  <dcterms:modified xsi:type="dcterms:W3CDTF">2025-04-24T09:05:16Z</dcterms:modified>
</cp:coreProperties>
</file>