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6" r:id="rId2"/>
    <p:sldId id="259" r:id="rId3"/>
    <p:sldId id="264" r:id="rId4"/>
    <p:sldId id="258" r:id="rId5"/>
    <p:sldId id="260" r:id="rId6"/>
    <p:sldId id="261" r:id="rId7"/>
    <p:sldId id="271" r:id="rId8"/>
    <p:sldId id="272" r:id="rId9"/>
    <p:sldId id="273" r:id="rId10"/>
    <p:sldId id="274" r:id="rId11"/>
    <p:sldId id="275" r:id="rId12"/>
    <p:sldId id="270" r:id="rId13"/>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E1E1"/>
    <a:srgbClr val="FFCC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1734" autoAdjust="0"/>
  </p:normalViewPr>
  <p:slideViewPr>
    <p:cSldViewPr snapToGrid="0">
      <p:cViewPr varScale="1">
        <p:scale>
          <a:sx n="60" d="100"/>
          <a:sy n="60" d="100"/>
        </p:scale>
        <p:origin x="114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60E15422-E5AA-4B8D-9F4F-BE9328282113}" type="slidenum">
              <a:rPr kumimoji="1" lang="ja-JP" altLang="en-US" smtClean="0"/>
              <a:t>‹#›</a:t>
            </a:fld>
            <a:endParaRPr kumimoji="1" lang="ja-JP" altLang="en-US"/>
          </a:p>
        </p:txBody>
      </p:sp>
    </p:spTree>
    <p:extLst>
      <p:ext uri="{BB962C8B-B14F-4D97-AF65-F5344CB8AC3E}">
        <p14:creationId xmlns:p14="http://schemas.microsoft.com/office/powerpoint/2010/main" val="42543322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363DFDF6-E82B-4903-B5DE-5D43E941363A}" type="slidenum">
              <a:rPr kumimoji="1" lang="ja-JP" altLang="en-US" smtClean="0"/>
              <a:t>‹#›</a:t>
            </a:fld>
            <a:endParaRPr kumimoji="1" lang="ja-JP" altLang="en-US"/>
          </a:p>
        </p:txBody>
      </p:sp>
    </p:spTree>
    <p:extLst>
      <p:ext uri="{BB962C8B-B14F-4D97-AF65-F5344CB8AC3E}">
        <p14:creationId xmlns:p14="http://schemas.microsoft.com/office/powerpoint/2010/main" val="790655667"/>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899D4F1-CB43-4ABF-8946-33F331D169CB}" type="slidenum">
              <a:rPr kumimoji="1" lang="ja-JP" altLang="en-US" smtClean="0"/>
              <a:t>8</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27592473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D14981-E22F-4F27-A88F-65024D9C3834}" type="slidenum">
              <a:rPr kumimoji="1" lang="ja-JP" altLang="en-US" smtClean="0"/>
              <a:t>‹#›</a:t>
            </a:fld>
            <a:endParaRPr kumimoji="1" lang="ja-JP" altLang="en-US"/>
          </a:p>
        </p:txBody>
      </p:sp>
    </p:spTree>
    <p:extLst>
      <p:ext uri="{BB962C8B-B14F-4D97-AF65-F5344CB8AC3E}">
        <p14:creationId xmlns:p14="http://schemas.microsoft.com/office/powerpoint/2010/main" val="102648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D14981-E22F-4F27-A88F-65024D9C3834}" type="slidenum">
              <a:rPr kumimoji="1" lang="ja-JP" altLang="en-US" smtClean="0"/>
              <a:t>‹#›</a:t>
            </a:fld>
            <a:endParaRPr kumimoji="1" lang="ja-JP" altLang="en-US"/>
          </a:p>
        </p:txBody>
      </p:sp>
    </p:spTree>
    <p:extLst>
      <p:ext uri="{BB962C8B-B14F-4D97-AF65-F5344CB8AC3E}">
        <p14:creationId xmlns:p14="http://schemas.microsoft.com/office/powerpoint/2010/main" val="2771269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D14981-E22F-4F27-A88F-65024D9C3834}" type="slidenum">
              <a:rPr kumimoji="1" lang="ja-JP" altLang="en-US" smtClean="0"/>
              <a:t>‹#›</a:t>
            </a:fld>
            <a:endParaRPr kumimoji="1" lang="ja-JP" altLang="en-US"/>
          </a:p>
        </p:txBody>
      </p:sp>
    </p:spTree>
    <p:extLst>
      <p:ext uri="{BB962C8B-B14F-4D97-AF65-F5344CB8AC3E}">
        <p14:creationId xmlns:p14="http://schemas.microsoft.com/office/powerpoint/2010/main" val="1406618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D14981-E22F-4F27-A88F-65024D9C3834}" type="slidenum">
              <a:rPr kumimoji="1" lang="ja-JP" altLang="en-US" smtClean="0"/>
              <a:t>‹#›</a:t>
            </a:fld>
            <a:endParaRPr kumimoji="1" lang="ja-JP" altLang="en-US"/>
          </a:p>
        </p:txBody>
      </p:sp>
    </p:spTree>
    <p:extLst>
      <p:ext uri="{BB962C8B-B14F-4D97-AF65-F5344CB8AC3E}">
        <p14:creationId xmlns:p14="http://schemas.microsoft.com/office/powerpoint/2010/main" val="2615169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D14981-E22F-4F27-A88F-65024D9C3834}" type="slidenum">
              <a:rPr kumimoji="1" lang="ja-JP" altLang="en-US" smtClean="0"/>
              <a:t>‹#›</a:t>
            </a:fld>
            <a:endParaRPr kumimoji="1" lang="ja-JP" altLang="en-US"/>
          </a:p>
        </p:txBody>
      </p:sp>
    </p:spTree>
    <p:extLst>
      <p:ext uri="{BB962C8B-B14F-4D97-AF65-F5344CB8AC3E}">
        <p14:creationId xmlns:p14="http://schemas.microsoft.com/office/powerpoint/2010/main" val="3168906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DD14981-E22F-4F27-A88F-65024D9C3834}" type="slidenum">
              <a:rPr kumimoji="1" lang="ja-JP" altLang="en-US" smtClean="0"/>
              <a:t>‹#›</a:t>
            </a:fld>
            <a:endParaRPr kumimoji="1" lang="ja-JP" altLang="en-US"/>
          </a:p>
        </p:txBody>
      </p:sp>
    </p:spTree>
    <p:extLst>
      <p:ext uri="{BB962C8B-B14F-4D97-AF65-F5344CB8AC3E}">
        <p14:creationId xmlns:p14="http://schemas.microsoft.com/office/powerpoint/2010/main" val="2893742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DD14981-E22F-4F27-A88F-65024D9C3834}" type="slidenum">
              <a:rPr kumimoji="1" lang="ja-JP" altLang="en-US" smtClean="0"/>
              <a:t>‹#›</a:t>
            </a:fld>
            <a:endParaRPr kumimoji="1" lang="ja-JP" altLang="en-US"/>
          </a:p>
        </p:txBody>
      </p:sp>
    </p:spTree>
    <p:extLst>
      <p:ext uri="{BB962C8B-B14F-4D97-AF65-F5344CB8AC3E}">
        <p14:creationId xmlns:p14="http://schemas.microsoft.com/office/powerpoint/2010/main" val="2329681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DD14981-E22F-4F27-A88F-65024D9C3834}" type="slidenum">
              <a:rPr kumimoji="1" lang="ja-JP" altLang="en-US" smtClean="0"/>
              <a:t>‹#›</a:t>
            </a:fld>
            <a:endParaRPr kumimoji="1" lang="ja-JP" altLang="en-US"/>
          </a:p>
        </p:txBody>
      </p:sp>
    </p:spTree>
    <p:extLst>
      <p:ext uri="{BB962C8B-B14F-4D97-AF65-F5344CB8AC3E}">
        <p14:creationId xmlns:p14="http://schemas.microsoft.com/office/powerpoint/2010/main" val="4148682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DD14981-E22F-4F27-A88F-65024D9C3834}" type="slidenum">
              <a:rPr kumimoji="1" lang="ja-JP" altLang="en-US" smtClean="0"/>
              <a:t>‹#›</a:t>
            </a:fld>
            <a:endParaRPr kumimoji="1" lang="ja-JP" altLang="en-US"/>
          </a:p>
        </p:txBody>
      </p:sp>
    </p:spTree>
    <p:extLst>
      <p:ext uri="{BB962C8B-B14F-4D97-AF65-F5344CB8AC3E}">
        <p14:creationId xmlns:p14="http://schemas.microsoft.com/office/powerpoint/2010/main" val="1705579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DD14981-E22F-4F27-A88F-65024D9C3834}" type="slidenum">
              <a:rPr kumimoji="1" lang="ja-JP" altLang="en-US" smtClean="0"/>
              <a:t>‹#›</a:t>
            </a:fld>
            <a:endParaRPr kumimoji="1" lang="ja-JP" altLang="en-US"/>
          </a:p>
        </p:txBody>
      </p:sp>
    </p:spTree>
    <p:extLst>
      <p:ext uri="{BB962C8B-B14F-4D97-AF65-F5344CB8AC3E}">
        <p14:creationId xmlns:p14="http://schemas.microsoft.com/office/powerpoint/2010/main" val="2999014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DD14981-E22F-4F27-A88F-65024D9C3834}" type="slidenum">
              <a:rPr kumimoji="1" lang="ja-JP" altLang="en-US" smtClean="0"/>
              <a:t>‹#›</a:t>
            </a:fld>
            <a:endParaRPr kumimoji="1" lang="ja-JP" altLang="en-US"/>
          </a:p>
        </p:txBody>
      </p:sp>
    </p:spTree>
    <p:extLst>
      <p:ext uri="{BB962C8B-B14F-4D97-AF65-F5344CB8AC3E}">
        <p14:creationId xmlns:p14="http://schemas.microsoft.com/office/powerpoint/2010/main" val="4286414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D14981-E22F-4F27-A88F-65024D9C3834}" type="slidenum">
              <a:rPr kumimoji="1" lang="ja-JP" altLang="en-US" smtClean="0"/>
              <a:t>‹#›</a:t>
            </a:fld>
            <a:endParaRPr kumimoji="1" lang="ja-JP" altLang="en-US"/>
          </a:p>
        </p:txBody>
      </p:sp>
    </p:spTree>
    <p:extLst>
      <p:ext uri="{BB962C8B-B14F-4D97-AF65-F5344CB8AC3E}">
        <p14:creationId xmlns:p14="http://schemas.microsoft.com/office/powerpoint/2010/main" val="2293246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5248" y="748145"/>
            <a:ext cx="10030691" cy="1533381"/>
          </a:xfrm>
          <a:solidFill>
            <a:schemeClr val="accent2">
              <a:lumMod val="20000"/>
              <a:lumOff val="80000"/>
            </a:schemeClr>
          </a:solidFill>
          <a:effectLst>
            <a:softEdge rad="317500"/>
          </a:effectLst>
        </p:spPr>
        <p:txBody>
          <a:bodyPr anchor="ctr">
            <a:normAutofit/>
          </a:bodyPr>
          <a:lstStyle/>
          <a:p>
            <a:r>
              <a:rPr kumimoji="1" lang="ja-JP" altLang="en-US" sz="5400" dirty="0" smtClean="0">
                <a:latin typeface="BIZ UDPゴシック" panose="020B0400000000000000" pitchFamily="50" charset="-128"/>
                <a:ea typeface="BIZ UDPゴシック" panose="020B0400000000000000" pitchFamily="50" charset="-128"/>
              </a:rPr>
              <a:t>こども家庭支援室等との連携</a:t>
            </a:r>
            <a:endParaRPr kumimoji="1" lang="ja-JP" altLang="en-US" sz="5400" dirty="0">
              <a:latin typeface="BIZ UDPゴシック" panose="020B0400000000000000" pitchFamily="50" charset="-128"/>
              <a:ea typeface="BIZ UDPゴシック" panose="020B0400000000000000" pitchFamily="50" charset="-128"/>
            </a:endParaRPr>
          </a:p>
        </p:txBody>
      </p:sp>
      <p:sp>
        <p:nvSpPr>
          <p:cNvPr id="4" name="テキスト ボックス 3"/>
          <p:cNvSpPr txBox="1"/>
          <p:nvPr/>
        </p:nvSpPr>
        <p:spPr>
          <a:xfrm>
            <a:off x="6160593" y="4663579"/>
            <a:ext cx="5643965" cy="1692771"/>
          </a:xfrm>
          <a:prstGeom prst="rect">
            <a:avLst/>
          </a:prstGeom>
          <a:noFill/>
        </p:spPr>
        <p:txBody>
          <a:bodyPr wrap="square" rtlCol="0">
            <a:spAutoFit/>
          </a:bodyPr>
          <a:lstStyle/>
          <a:p>
            <a:r>
              <a:rPr kumimoji="1" lang="ja-JP" altLang="en-US" sz="2400" dirty="0" smtClean="0">
                <a:latin typeface="BIZ UDPゴシック" panose="020B0400000000000000" pitchFamily="50" charset="-128"/>
                <a:ea typeface="BIZ UDPゴシック" panose="020B0400000000000000" pitchFamily="50" charset="-128"/>
              </a:rPr>
              <a:t>垂水区こども家庭支援室　推進課長</a:t>
            </a:r>
            <a:endParaRPr kumimoji="1" lang="en-US" altLang="ja-JP" sz="2400" dirty="0" smtClean="0">
              <a:latin typeface="BIZ UDPゴシック" panose="020B0400000000000000" pitchFamily="50" charset="-128"/>
              <a:ea typeface="BIZ UDPゴシック" panose="020B0400000000000000" pitchFamily="50" charset="-128"/>
            </a:endParaRPr>
          </a:p>
          <a:p>
            <a:r>
              <a:rPr lang="ja-JP" altLang="en-US" sz="2400" dirty="0">
                <a:latin typeface="BIZ UDPゴシック" panose="020B0400000000000000" pitchFamily="50" charset="-128"/>
                <a:ea typeface="BIZ UDPゴシック" panose="020B0400000000000000" pitchFamily="50" charset="-128"/>
              </a:rPr>
              <a:t>（</a:t>
            </a:r>
            <a:r>
              <a:rPr lang="ja-JP" altLang="en-US" sz="2400" dirty="0" smtClean="0">
                <a:latin typeface="BIZ UDPゴシック" panose="020B0400000000000000" pitchFamily="50" charset="-128"/>
                <a:ea typeface="BIZ UDPゴシック" panose="020B0400000000000000" pitchFamily="50" charset="-128"/>
              </a:rPr>
              <a:t>垂水区保健福祉課　保健担当課長）</a:t>
            </a:r>
            <a:endParaRPr lang="en-US" altLang="ja-JP" sz="2400" dirty="0">
              <a:latin typeface="BIZ UDPゴシック" panose="020B0400000000000000" pitchFamily="50" charset="-128"/>
              <a:ea typeface="BIZ UDPゴシック" panose="020B0400000000000000" pitchFamily="50" charset="-128"/>
            </a:endParaRPr>
          </a:p>
          <a:p>
            <a:pPr algn="ctr"/>
            <a:r>
              <a:rPr lang="ja-JP" altLang="en-US" sz="2400" dirty="0" smtClean="0">
                <a:latin typeface="BIZ UDPゴシック" panose="020B0400000000000000" pitchFamily="50" charset="-128"/>
                <a:ea typeface="BIZ UDPゴシック" panose="020B0400000000000000" pitchFamily="50" charset="-128"/>
              </a:rPr>
              <a:t>　　　　　　　　　　</a:t>
            </a:r>
            <a:r>
              <a:rPr lang="ja-JP" altLang="en-US" sz="3200" dirty="0" smtClean="0">
                <a:latin typeface="BIZ UDPゴシック" panose="020B0400000000000000" pitchFamily="50" charset="-128"/>
                <a:ea typeface="BIZ UDPゴシック" panose="020B0400000000000000" pitchFamily="50" charset="-128"/>
              </a:rPr>
              <a:t>坂　賀由子</a:t>
            </a:r>
            <a:endParaRPr lang="en-US" altLang="ja-JP" sz="3200" dirty="0" smtClean="0">
              <a:latin typeface="BIZ UDPゴシック" panose="020B0400000000000000" pitchFamily="50" charset="-128"/>
              <a:ea typeface="BIZ UDPゴシック" panose="020B0400000000000000" pitchFamily="50" charset="-128"/>
            </a:endParaRPr>
          </a:p>
          <a:p>
            <a:endParaRPr kumimoji="1" lang="ja-JP" altLang="en-US" sz="2400" dirty="0">
              <a:latin typeface="BIZ UDPゴシック" panose="020B0400000000000000" pitchFamily="50" charset="-128"/>
              <a:ea typeface="BIZ UDPゴシック" panose="020B0400000000000000" pitchFamily="50" charset="-128"/>
            </a:endParaRP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73968" y="2215694"/>
            <a:ext cx="3386889" cy="4035442"/>
          </a:xfrm>
          <a:prstGeom prst="rect">
            <a:avLst/>
          </a:prstGeom>
        </p:spPr>
      </p:pic>
      <p:sp>
        <p:nvSpPr>
          <p:cNvPr id="3" name="テキスト ボックス 2"/>
          <p:cNvSpPr txBox="1"/>
          <p:nvPr/>
        </p:nvSpPr>
        <p:spPr>
          <a:xfrm>
            <a:off x="445167" y="360766"/>
            <a:ext cx="6833938" cy="461665"/>
          </a:xfrm>
          <a:prstGeom prst="rect">
            <a:avLst/>
          </a:prstGeom>
          <a:noFill/>
        </p:spPr>
        <p:txBody>
          <a:bodyPr wrap="square" rtlCol="0">
            <a:spAutoFit/>
          </a:bodyPr>
          <a:lstStyle/>
          <a:p>
            <a:r>
              <a:rPr kumimoji="1" lang="ja-JP" altLang="en-US" sz="2400" dirty="0" smtClean="0">
                <a:latin typeface="BIZ UDPゴシック" panose="020B0400000000000000" pitchFamily="50" charset="-128"/>
                <a:ea typeface="BIZ UDPゴシック" panose="020B0400000000000000" pitchFamily="50" charset="-128"/>
              </a:rPr>
              <a:t>神戸市主任児童委員（こどもサポーター）研修</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6" name="スライド番号プレースホルダー 5"/>
          <p:cNvSpPr>
            <a:spLocks noGrp="1"/>
          </p:cNvSpPr>
          <p:nvPr>
            <p:ph type="sldNum" sz="quarter" idx="12"/>
          </p:nvPr>
        </p:nvSpPr>
        <p:spPr/>
        <p:txBody>
          <a:bodyPr/>
          <a:lstStyle/>
          <a:p>
            <a:fld id="{4DD14981-E22F-4F27-A88F-65024D9C3834}" type="slidenum">
              <a:rPr kumimoji="1" lang="ja-JP" altLang="en-US" smtClean="0"/>
              <a:t>1</a:t>
            </a:fld>
            <a:endParaRPr kumimoji="1" lang="ja-JP" altLang="en-US"/>
          </a:p>
        </p:txBody>
      </p:sp>
    </p:spTree>
    <p:extLst>
      <p:ext uri="{BB962C8B-B14F-4D97-AF65-F5344CB8AC3E}">
        <p14:creationId xmlns:p14="http://schemas.microsoft.com/office/powerpoint/2010/main" val="10579231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40164" y="201547"/>
            <a:ext cx="8841509" cy="918730"/>
          </a:xfrm>
        </p:spPr>
        <p:txBody>
          <a:bodyPr/>
          <a:lstStyle/>
          <a:p>
            <a:pPr algn="ctr"/>
            <a:r>
              <a:rPr lang="ja-JP" altLang="en-US" dirty="0" smtClean="0">
                <a:latin typeface="BIZ UDPゴシック" panose="020B0400000000000000" pitchFamily="50" charset="-128"/>
                <a:ea typeface="BIZ UDPゴシック" panose="020B0400000000000000" pitchFamily="50" charset="-128"/>
              </a:rPr>
              <a:t>知っておいて</a:t>
            </a:r>
            <a:r>
              <a:rPr lang="ja-JP" altLang="en-US" dirty="0">
                <a:latin typeface="BIZ UDPゴシック" panose="020B0400000000000000" pitchFamily="50" charset="-128"/>
                <a:ea typeface="BIZ UDPゴシック" panose="020B0400000000000000" pitchFamily="50" charset="-128"/>
              </a:rPr>
              <a:t>いただきた</a:t>
            </a:r>
            <a:r>
              <a:rPr lang="ja-JP" altLang="en-US" dirty="0" smtClean="0">
                <a:latin typeface="BIZ UDPゴシック" panose="020B0400000000000000" pitchFamily="50" charset="-128"/>
                <a:ea typeface="BIZ UDPゴシック" panose="020B0400000000000000" pitchFamily="50" charset="-128"/>
              </a:rPr>
              <a:t>いこと</a:t>
            </a:r>
            <a:endParaRPr kumimoji="1" lang="ja-JP" altLang="en-US" dirty="0">
              <a:latin typeface="BIZ UDPゴシック" panose="020B0400000000000000" pitchFamily="50" charset="-128"/>
              <a:ea typeface="BIZ UDPゴシック" panose="020B0400000000000000" pitchFamily="50" charset="-128"/>
            </a:endParaRPr>
          </a:p>
        </p:txBody>
      </p:sp>
      <p:sp>
        <p:nvSpPr>
          <p:cNvPr id="3" name="コンテンツ プレースホルダー 2"/>
          <p:cNvSpPr>
            <a:spLocks noGrp="1"/>
          </p:cNvSpPr>
          <p:nvPr>
            <p:ph idx="1"/>
          </p:nvPr>
        </p:nvSpPr>
        <p:spPr>
          <a:xfrm>
            <a:off x="1080655" y="4506398"/>
            <a:ext cx="7416800" cy="1498720"/>
          </a:xfrm>
        </p:spPr>
        <p:txBody>
          <a:bodyPr>
            <a:noAutofit/>
          </a:bodyPr>
          <a:lstStyle/>
          <a:p>
            <a:pPr marL="0" indent="0">
              <a:buNone/>
            </a:pPr>
            <a:r>
              <a:rPr lang="ja-JP" altLang="en-US" sz="2400" dirty="0" smtClean="0">
                <a:latin typeface="BIZ UDPゴシック" panose="020B0400000000000000" pitchFamily="50" charset="-128"/>
                <a:ea typeface="BIZ UDPゴシック" panose="020B0400000000000000" pitchFamily="50" charset="-128"/>
              </a:rPr>
              <a:t>「ちゃんと育てねば」というプレッシャーの存在</a:t>
            </a:r>
            <a:endParaRPr lang="en-US" altLang="ja-JP" sz="2400" dirty="0" smtClean="0">
              <a:latin typeface="BIZ UDPゴシック" panose="020B0400000000000000" pitchFamily="50" charset="-128"/>
              <a:ea typeface="BIZ UDPゴシック" panose="020B0400000000000000" pitchFamily="50" charset="-128"/>
            </a:endParaRPr>
          </a:p>
          <a:p>
            <a:pPr marL="0" indent="0">
              <a:buNone/>
            </a:pPr>
            <a:r>
              <a:rPr lang="ja-JP" altLang="en-US" sz="2400" dirty="0">
                <a:latin typeface="BIZ UDPゴシック" panose="020B0400000000000000" pitchFamily="50" charset="-128"/>
                <a:ea typeface="BIZ UDPゴシック" panose="020B0400000000000000" pitchFamily="50" charset="-128"/>
              </a:rPr>
              <a:t>　</a:t>
            </a:r>
            <a:r>
              <a:rPr lang="ja-JP" altLang="en-US" sz="2400" dirty="0" smtClean="0">
                <a:latin typeface="BIZ UDPゴシック" panose="020B0400000000000000" pitchFamily="50" charset="-128"/>
                <a:ea typeface="BIZ UDPゴシック" panose="020B0400000000000000" pitchFamily="50" charset="-128"/>
              </a:rPr>
              <a:t>・少子化による一人っ子への期待</a:t>
            </a:r>
            <a:endParaRPr lang="en-US" altLang="ja-JP" sz="2400" dirty="0" smtClean="0">
              <a:latin typeface="BIZ UDPゴシック" panose="020B0400000000000000" pitchFamily="50" charset="-128"/>
              <a:ea typeface="BIZ UDPゴシック" panose="020B0400000000000000" pitchFamily="50" charset="-128"/>
            </a:endParaRPr>
          </a:p>
          <a:p>
            <a:pPr marL="0" indent="0">
              <a:buNone/>
            </a:pPr>
            <a:r>
              <a:rPr lang="ja-JP" altLang="en-US" sz="2400" dirty="0">
                <a:latin typeface="BIZ UDPゴシック" panose="020B0400000000000000" pitchFamily="50" charset="-128"/>
                <a:ea typeface="BIZ UDPゴシック" panose="020B0400000000000000" pitchFamily="50" charset="-128"/>
              </a:rPr>
              <a:t>　</a:t>
            </a:r>
            <a:r>
              <a:rPr lang="ja-JP" altLang="en-US" sz="2400" dirty="0" smtClean="0">
                <a:latin typeface="BIZ UDPゴシック" panose="020B0400000000000000" pitchFamily="50" charset="-128"/>
                <a:ea typeface="BIZ UDPゴシック" panose="020B0400000000000000" pitchFamily="50" charset="-128"/>
              </a:rPr>
              <a:t>・</a:t>
            </a:r>
            <a:r>
              <a:rPr lang="en-US" altLang="ja-JP" sz="2400" dirty="0" smtClean="0">
                <a:latin typeface="BIZ UDPゴシック" panose="020B0400000000000000" pitchFamily="50" charset="-128"/>
                <a:ea typeface="BIZ UDPゴシック" panose="020B0400000000000000" pitchFamily="50" charset="-128"/>
              </a:rPr>
              <a:t>SNS</a:t>
            </a:r>
            <a:r>
              <a:rPr lang="ja-JP" altLang="en-US" sz="2400" dirty="0" smtClean="0">
                <a:latin typeface="BIZ UDPゴシック" panose="020B0400000000000000" pitchFamily="50" charset="-128"/>
                <a:ea typeface="BIZ UDPゴシック" panose="020B0400000000000000" pitchFamily="50" charset="-128"/>
              </a:rPr>
              <a:t>による家庭の中の可視化</a:t>
            </a:r>
            <a:endParaRPr lang="en-US" altLang="ja-JP" sz="2400" dirty="0" smtClean="0">
              <a:latin typeface="BIZ UDPゴシック" panose="020B0400000000000000" pitchFamily="50" charset="-128"/>
              <a:ea typeface="BIZ UDPゴシック" panose="020B0400000000000000" pitchFamily="50" charset="-128"/>
            </a:endParaRPr>
          </a:p>
        </p:txBody>
      </p:sp>
      <p:sp>
        <p:nvSpPr>
          <p:cNvPr id="5" name="スライド番号プレースホルダー 4"/>
          <p:cNvSpPr>
            <a:spLocks noGrp="1"/>
          </p:cNvSpPr>
          <p:nvPr>
            <p:ph type="sldNum" sz="quarter" idx="12"/>
          </p:nvPr>
        </p:nvSpPr>
        <p:spPr/>
        <p:txBody>
          <a:bodyPr/>
          <a:lstStyle/>
          <a:p>
            <a:fld id="{48F63A3B-78C7-47BE-AE5E-E10140E04643}" type="slidenum">
              <a:rPr lang="en-US" smtClean="0"/>
              <a:t>10</a:t>
            </a:fld>
            <a:endParaRPr lang="en-US" dirty="0"/>
          </a:p>
        </p:txBody>
      </p:sp>
      <p:sp>
        <p:nvSpPr>
          <p:cNvPr id="4" name="テキスト ボックス 3"/>
          <p:cNvSpPr txBox="1"/>
          <p:nvPr/>
        </p:nvSpPr>
        <p:spPr>
          <a:xfrm>
            <a:off x="509539" y="1146458"/>
            <a:ext cx="4670521" cy="523220"/>
          </a:xfrm>
          <a:prstGeom prst="rect">
            <a:avLst/>
          </a:prstGeom>
          <a:solidFill>
            <a:schemeClr val="bg1">
              <a:lumMod val="85000"/>
            </a:schemeClr>
          </a:solidFill>
          <a:effectLst>
            <a:softEdge rad="63500"/>
          </a:effectLst>
        </p:spPr>
        <p:txBody>
          <a:bodyPr wrap="square" rtlCol="0">
            <a:spAutoFit/>
          </a:bodyPr>
          <a:lstStyle/>
          <a:p>
            <a:pPr algn="ctr"/>
            <a:r>
              <a:rPr kumimoji="1" lang="ja-JP" altLang="en-US" sz="2800" dirty="0" smtClean="0">
                <a:latin typeface="BIZ UDPゴシック" panose="020B0400000000000000" pitchFamily="50" charset="-128"/>
                <a:ea typeface="BIZ UDPゴシック" panose="020B0400000000000000" pitchFamily="50" charset="-128"/>
              </a:rPr>
              <a:t>体罰や大きな怒鳴り声</a:t>
            </a:r>
            <a:endParaRPr kumimoji="1" lang="ja-JP" altLang="en-US" sz="2800" dirty="0">
              <a:latin typeface="BIZ UDPゴシック" panose="020B0400000000000000" pitchFamily="50" charset="-128"/>
              <a:ea typeface="BIZ UDPゴシック" panose="020B0400000000000000" pitchFamily="50" charset="-128"/>
            </a:endParaRPr>
          </a:p>
        </p:txBody>
      </p:sp>
      <p:sp>
        <p:nvSpPr>
          <p:cNvPr id="6" name="テキスト ボックス 5"/>
          <p:cNvSpPr txBox="1"/>
          <p:nvPr/>
        </p:nvSpPr>
        <p:spPr>
          <a:xfrm>
            <a:off x="4147127" y="3251102"/>
            <a:ext cx="7924802" cy="523220"/>
          </a:xfrm>
          <a:prstGeom prst="rect">
            <a:avLst/>
          </a:prstGeom>
          <a:solidFill>
            <a:schemeClr val="accent1">
              <a:lumMod val="20000"/>
              <a:lumOff val="80000"/>
            </a:schemeClr>
          </a:solidFill>
          <a:effectLst>
            <a:softEdge rad="127000"/>
          </a:effectLst>
        </p:spPr>
        <p:txBody>
          <a:bodyPr wrap="square" rtlCol="0">
            <a:spAutoFit/>
          </a:bodyPr>
          <a:lstStyle/>
          <a:p>
            <a:r>
              <a:rPr kumimoji="1" lang="ja-JP" altLang="en-US" sz="2800" dirty="0" smtClean="0">
                <a:solidFill>
                  <a:srgbClr val="FF0000"/>
                </a:solidFill>
                <a:latin typeface="BIZ UDPゴシック" panose="020B0400000000000000" pitchFamily="50" charset="-128"/>
                <a:ea typeface="BIZ UDPゴシック" panose="020B0400000000000000" pitchFamily="50" charset="-128"/>
              </a:rPr>
              <a:t>児童虐待防止法で体罰は禁止</a:t>
            </a:r>
            <a:r>
              <a:rPr kumimoji="1" lang="ja-JP" altLang="en-US" sz="2800" dirty="0" smtClean="0">
                <a:latin typeface="BIZ UDPゴシック" panose="020B0400000000000000" pitchFamily="50" charset="-128"/>
                <a:ea typeface="BIZ UDPゴシック" panose="020B0400000000000000" pitchFamily="50" charset="-128"/>
              </a:rPr>
              <a:t>（</a:t>
            </a:r>
            <a:r>
              <a:rPr kumimoji="1" lang="en-US" altLang="ja-JP" sz="2800" dirty="0" smtClean="0">
                <a:latin typeface="BIZ UDPゴシック" panose="020B0400000000000000" pitchFamily="50" charset="-128"/>
                <a:ea typeface="BIZ UDPゴシック" panose="020B0400000000000000" pitchFamily="50" charset="-128"/>
              </a:rPr>
              <a:t>2020</a:t>
            </a:r>
            <a:r>
              <a:rPr kumimoji="1" lang="ja-JP" altLang="en-US" sz="2800" dirty="0" smtClean="0">
                <a:latin typeface="BIZ UDPゴシック" panose="020B0400000000000000" pitchFamily="50" charset="-128"/>
                <a:ea typeface="BIZ UDPゴシック" panose="020B0400000000000000" pitchFamily="50" charset="-128"/>
              </a:rPr>
              <a:t>年</a:t>
            </a:r>
            <a:r>
              <a:rPr kumimoji="1" lang="en-US" altLang="ja-JP" sz="2800" dirty="0" smtClean="0">
                <a:latin typeface="BIZ UDPゴシック" panose="020B0400000000000000" pitchFamily="50" charset="-128"/>
                <a:ea typeface="BIZ UDPゴシック" panose="020B0400000000000000" pitchFamily="50" charset="-128"/>
              </a:rPr>
              <a:t>4</a:t>
            </a:r>
            <a:r>
              <a:rPr kumimoji="1" lang="ja-JP" altLang="en-US" sz="2800" dirty="0" smtClean="0">
                <a:latin typeface="BIZ UDPゴシック" panose="020B0400000000000000" pitchFamily="50" charset="-128"/>
                <a:ea typeface="BIZ UDPゴシック" panose="020B0400000000000000" pitchFamily="50" charset="-128"/>
              </a:rPr>
              <a:t>月施行）</a:t>
            </a:r>
            <a:endParaRPr kumimoji="1" lang="ja-JP" altLang="en-US" sz="2800" dirty="0">
              <a:latin typeface="BIZ UDPゴシック" panose="020B0400000000000000" pitchFamily="50" charset="-128"/>
              <a:ea typeface="BIZ UDPゴシック" panose="020B0400000000000000" pitchFamily="50" charset="-128"/>
            </a:endParaRPr>
          </a:p>
        </p:txBody>
      </p:sp>
      <p:sp>
        <p:nvSpPr>
          <p:cNvPr id="7" name="下矢印 6"/>
          <p:cNvSpPr/>
          <p:nvPr/>
        </p:nvSpPr>
        <p:spPr>
          <a:xfrm>
            <a:off x="2281382" y="1828800"/>
            <a:ext cx="563418" cy="517189"/>
          </a:xfrm>
          <a:prstGeom prst="downArrow">
            <a:avLst/>
          </a:prstGeom>
          <a:solidFill>
            <a:schemeClr val="bg2">
              <a:lumMod val="50000"/>
            </a:scheme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418714" y="2275723"/>
            <a:ext cx="11302232" cy="830997"/>
          </a:xfrm>
          <a:prstGeom prst="rect">
            <a:avLst/>
          </a:prstGeom>
          <a:solidFill>
            <a:schemeClr val="bg2"/>
          </a:solidFill>
          <a:effectLst>
            <a:softEdge rad="127000"/>
          </a:effectLst>
        </p:spPr>
        <p:txBody>
          <a:bodyPr wrap="square" rtlCol="0">
            <a:spAutoFit/>
          </a:bodyPr>
          <a:lstStyle/>
          <a:p>
            <a:r>
              <a:rPr lang="ja-JP" altLang="en-US" sz="2400" dirty="0" smtClean="0">
                <a:latin typeface="BIZ UDPゴシック" panose="020B0400000000000000" pitchFamily="50" charset="-128"/>
                <a:ea typeface="BIZ UDPゴシック" panose="020B0400000000000000" pitchFamily="50" charset="-128"/>
              </a:rPr>
              <a:t>成人後に</a:t>
            </a:r>
            <a:endParaRPr lang="en-US" altLang="ja-JP" sz="2400" dirty="0" smtClean="0">
              <a:latin typeface="BIZ UDPゴシック" panose="020B0400000000000000" pitchFamily="50" charset="-128"/>
              <a:ea typeface="BIZ UDPゴシック" panose="020B0400000000000000" pitchFamily="50" charset="-128"/>
            </a:endParaRPr>
          </a:p>
          <a:p>
            <a:pPr algn="ctr"/>
            <a:r>
              <a:rPr kumimoji="1" lang="ja-JP" altLang="en-US" sz="2400" dirty="0">
                <a:latin typeface="BIZ UDPゴシック" panose="020B0400000000000000" pitchFamily="50" charset="-128"/>
                <a:ea typeface="BIZ UDPゴシック" panose="020B0400000000000000" pitchFamily="50" charset="-128"/>
              </a:rPr>
              <a:t>メンタル</a:t>
            </a:r>
            <a:r>
              <a:rPr kumimoji="1" lang="ja-JP" altLang="en-US" sz="2400" dirty="0" smtClean="0">
                <a:latin typeface="BIZ UDPゴシック" panose="020B0400000000000000" pitchFamily="50" charset="-128"/>
                <a:ea typeface="BIZ UDPゴシック" panose="020B0400000000000000" pitchFamily="50" charset="-128"/>
              </a:rPr>
              <a:t>不調や自己肯定感が低くなり、社会に出てからつまづく可能性</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9" name="テキスト ボックス 8"/>
          <p:cNvSpPr txBox="1"/>
          <p:nvPr/>
        </p:nvSpPr>
        <p:spPr>
          <a:xfrm>
            <a:off x="509539" y="3878542"/>
            <a:ext cx="2656994" cy="523220"/>
          </a:xfrm>
          <a:prstGeom prst="rect">
            <a:avLst/>
          </a:prstGeom>
          <a:solidFill>
            <a:schemeClr val="accent1">
              <a:lumMod val="20000"/>
              <a:lumOff val="80000"/>
            </a:schemeClr>
          </a:solidFill>
          <a:effectLst>
            <a:softEdge rad="63500"/>
          </a:effectLst>
        </p:spPr>
        <p:txBody>
          <a:bodyPr wrap="square" rtlCol="0">
            <a:spAutoFit/>
          </a:bodyPr>
          <a:lstStyle/>
          <a:p>
            <a:r>
              <a:rPr kumimoji="1" lang="ja-JP" altLang="en-US" sz="2800" dirty="0" smtClean="0">
                <a:latin typeface="BIZ UDPゴシック" panose="020B0400000000000000" pitchFamily="50" charset="-128"/>
                <a:ea typeface="BIZ UDPゴシック" panose="020B0400000000000000" pitchFamily="50" charset="-128"/>
              </a:rPr>
              <a:t>体罰の裏には</a:t>
            </a:r>
            <a:endParaRPr kumimoji="1" lang="ja-JP" altLang="en-US" sz="2800" dirty="0">
              <a:latin typeface="BIZ UDPゴシック" panose="020B0400000000000000" pitchFamily="50" charset="-128"/>
              <a:ea typeface="BIZ UDPゴシック" panose="020B0400000000000000" pitchFamily="50" charset="-128"/>
            </a:endParaRPr>
          </a:p>
        </p:txBody>
      </p:sp>
      <p:sp>
        <p:nvSpPr>
          <p:cNvPr id="10" name="コンテンツ プレースホルダー 2"/>
          <p:cNvSpPr txBox="1">
            <a:spLocks/>
          </p:cNvSpPr>
          <p:nvPr/>
        </p:nvSpPr>
        <p:spPr>
          <a:xfrm>
            <a:off x="584969" y="6170108"/>
            <a:ext cx="11219103" cy="548607"/>
          </a:xfrm>
          <a:prstGeom prst="rect">
            <a:avLst/>
          </a:prstGeom>
          <a:solidFill>
            <a:schemeClr val="bg1">
              <a:lumMod val="85000"/>
            </a:schemeClr>
          </a:solidFill>
          <a:effectLst>
            <a:softEdge rad="127000"/>
          </a:effectLst>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400" dirty="0" smtClean="0">
                <a:latin typeface="BIZ UDPゴシック" panose="020B0400000000000000" pitchFamily="50" charset="-128"/>
                <a:ea typeface="BIZ UDPゴシック" panose="020B0400000000000000" pitchFamily="50" charset="-128"/>
              </a:rPr>
              <a:t>子育てがうまくいかない時に虐待となってあらわれる場合があります</a:t>
            </a:r>
          </a:p>
          <a:p>
            <a:pPr marL="0" indent="0">
              <a:buFont typeface="Arial" panose="020B0604020202020204" pitchFamily="34" charset="0"/>
              <a:buNone/>
            </a:pPr>
            <a:endParaRPr lang="en-US" altLang="ja-JP" dirty="0" smtClean="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265484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up)">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left)">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0" end="0"/>
                                            </p:txEl>
                                          </p:spTgt>
                                        </p:tgtEl>
                                        <p:attrNameLst>
                                          <p:attrName>style.visibility</p:attrName>
                                        </p:attrNameLst>
                                      </p:cBhvr>
                                      <p:to>
                                        <p:strVal val="visible"/>
                                      </p:to>
                                    </p:set>
                                    <p:animEffect transition="in" filter="wipe(left)">
                                      <p:cBhvr>
                                        <p:cTn id="32" dur="1500"/>
                                        <p:tgtEl>
                                          <p:spTgt spid="3">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1" end="1"/>
                                            </p:txEl>
                                          </p:spTgt>
                                        </p:tgtEl>
                                        <p:attrNameLst>
                                          <p:attrName>style.visibility</p:attrName>
                                        </p:attrNameLst>
                                      </p:cBhvr>
                                      <p:to>
                                        <p:strVal val="visible"/>
                                      </p:to>
                                    </p:set>
                                    <p:animEffect transition="in" filter="wipe(left)">
                                      <p:cBhvr>
                                        <p:cTn id="37" dur="500"/>
                                        <p:tgtEl>
                                          <p:spTgt spid="3">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
                                            <p:txEl>
                                              <p:pRg st="2" end="2"/>
                                            </p:txEl>
                                          </p:spTgt>
                                        </p:tgtEl>
                                        <p:attrNameLst>
                                          <p:attrName>style.visibility</p:attrName>
                                        </p:attrNameLst>
                                      </p:cBhvr>
                                      <p:to>
                                        <p:strVal val="visible"/>
                                      </p:to>
                                    </p:set>
                                    <p:animEffect transition="in" filter="wipe(left)">
                                      <p:cBhvr>
                                        <p:cTn id="42" dur="500"/>
                                        <p:tgtEl>
                                          <p:spTgt spid="3">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fade">
                                      <p:cBhvr>
                                        <p:cTn id="47" dur="11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6" grpId="0" animBg="1"/>
      <p:bldP spid="7" grpId="0" animBg="1"/>
      <p:bldP spid="8" grpId="0" animBg="1"/>
      <p:bldP spid="9" grpId="0" animBg="1"/>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04454" y="318945"/>
            <a:ext cx="9875982" cy="835602"/>
          </a:xfrm>
        </p:spPr>
        <p:txBody>
          <a:bodyPr/>
          <a:lstStyle/>
          <a:p>
            <a:pPr algn="ctr"/>
            <a:r>
              <a:rPr kumimoji="1" lang="ja-JP" altLang="en-US" dirty="0" smtClean="0">
                <a:latin typeface="BIZ UDPゴシック" panose="020B0400000000000000" pitchFamily="50" charset="-128"/>
                <a:ea typeface="BIZ UDPゴシック" panose="020B0400000000000000" pitchFamily="50" charset="-128"/>
              </a:rPr>
              <a:t>虐待をしている保護者への接し方</a:t>
            </a:r>
            <a:endParaRPr kumimoji="1" lang="ja-JP" altLang="en-US" dirty="0">
              <a:latin typeface="BIZ UDPゴシック" panose="020B0400000000000000" pitchFamily="50" charset="-128"/>
              <a:ea typeface="BIZ UDPゴシック" panose="020B0400000000000000" pitchFamily="50" charset="-128"/>
            </a:endParaRPr>
          </a:p>
        </p:txBody>
      </p:sp>
      <p:sp>
        <p:nvSpPr>
          <p:cNvPr id="3" name="コンテンツ プレースホルダー 2"/>
          <p:cNvSpPr>
            <a:spLocks noGrp="1"/>
          </p:cNvSpPr>
          <p:nvPr>
            <p:ph idx="1"/>
          </p:nvPr>
        </p:nvSpPr>
        <p:spPr>
          <a:xfrm>
            <a:off x="1281545" y="1363910"/>
            <a:ext cx="9598891" cy="2224204"/>
          </a:xfrm>
          <a:solidFill>
            <a:schemeClr val="accent4">
              <a:lumMod val="20000"/>
              <a:lumOff val="80000"/>
            </a:schemeClr>
          </a:solidFill>
          <a:effectLst>
            <a:softEdge rad="127000"/>
          </a:effectLst>
        </p:spPr>
        <p:txBody>
          <a:bodyPr>
            <a:noAutofit/>
          </a:bodyPr>
          <a:lstStyle/>
          <a:p>
            <a:pPr marL="0" indent="0">
              <a:buNone/>
            </a:pPr>
            <a:r>
              <a:rPr lang="ja-JP" altLang="en-US" dirty="0" smtClean="0">
                <a:latin typeface="BIZ UDPゴシック" panose="020B0400000000000000" pitchFamily="50" charset="-128"/>
                <a:ea typeface="BIZ UDPゴシック" panose="020B0400000000000000" pitchFamily="50" charset="-128"/>
              </a:rPr>
              <a:t>・保護者</a:t>
            </a:r>
            <a:r>
              <a:rPr lang="ja-JP" altLang="en-US" dirty="0">
                <a:latin typeface="BIZ UDPゴシック" panose="020B0400000000000000" pitchFamily="50" charset="-128"/>
                <a:ea typeface="BIZ UDPゴシック" panose="020B0400000000000000" pitchFamily="50" charset="-128"/>
              </a:rPr>
              <a:t>に</a:t>
            </a:r>
            <a:r>
              <a:rPr lang="ja-JP" altLang="en-US" dirty="0" smtClean="0">
                <a:latin typeface="BIZ UDPゴシック" panose="020B0400000000000000" pitchFamily="50" charset="-128"/>
                <a:ea typeface="BIZ UDPゴシック" panose="020B0400000000000000" pitchFamily="50" charset="-128"/>
              </a:rPr>
              <a:t>正しい家庭像を押し付けすぎない</a:t>
            </a:r>
            <a:endParaRPr lang="en-US" altLang="ja-JP" dirty="0" smtClean="0">
              <a:latin typeface="BIZ UDPゴシック" panose="020B0400000000000000" pitchFamily="50" charset="-128"/>
              <a:ea typeface="BIZ UDPゴシック" panose="020B0400000000000000" pitchFamily="50" charset="-128"/>
            </a:endParaRPr>
          </a:p>
          <a:p>
            <a:pPr marL="0" indent="0">
              <a:buNone/>
            </a:pPr>
            <a:r>
              <a:rPr lang="ja-JP" altLang="en-US" dirty="0" smtClean="0">
                <a:latin typeface="BIZ UDPゴシック" panose="020B0400000000000000" pitchFamily="50" charset="-128"/>
                <a:ea typeface="BIZ UDPゴシック" panose="020B0400000000000000" pitchFamily="50" charset="-128"/>
              </a:rPr>
              <a:t>・体罰・暴言・モラハラについて肯定しない</a:t>
            </a:r>
            <a:endParaRPr lang="en-US" altLang="ja-JP" dirty="0" smtClean="0">
              <a:latin typeface="BIZ UDPゴシック" panose="020B0400000000000000" pitchFamily="50" charset="-128"/>
              <a:ea typeface="BIZ UDPゴシック" panose="020B0400000000000000" pitchFamily="50" charset="-128"/>
            </a:endParaRPr>
          </a:p>
          <a:p>
            <a:pPr marL="0" indent="0">
              <a:buNone/>
            </a:pPr>
            <a:r>
              <a:rPr lang="ja-JP" altLang="en-US" dirty="0" smtClean="0">
                <a:latin typeface="BIZ UDPゴシック" panose="020B0400000000000000" pitchFamily="50" charset="-128"/>
                <a:ea typeface="BIZ UDPゴシック" panose="020B0400000000000000" pitchFamily="50" charset="-128"/>
              </a:rPr>
              <a:t>　　　（最初から強く否定せず理由を聞く）</a:t>
            </a:r>
            <a:endParaRPr lang="en-US" altLang="ja-JP" dirty="0" smtClean="0">
              <a:latin typeface="BIZ UDPゴシック" panose="020B0400000000000000" pitchFamily="50" charset="-128"/>
              <a:ea typeface="BIZ UDPゴシック" panose="020B0400000000000000" pitchFamily="50" charset="-128"/>
            </a:endParaRPr>
          </a:p>
          <a:p>
            <a:pPr marL="0" indent="0">
              <a:buNone/>
            </a:pPr>
            <a:r>
              <a:rPr lang="ja-JP" altLang="en-US" dirty="0" smtClean="0">
                <a:latin typeface="BIZ UDPゴシック" panose="020B0400000000000000" pitchFamily="50" charset="-128"/>
                <a:ea typeface="BIZ UDPゴシック" panose="020B0400000000000000" pitchFamily="50" charset="-128"/>
              </a:rPr>
              <a:t>・専門的な相談機関を積極的に情報提供しましょう</a:t>
            </a:r>
            <a:endParaRPr lang="en-US" altLang="ja-JP" dirty="0" smtClean="0">
              <a:latin typeface="BIZ UDPゴシック" panose="020B0400000000000000" pitchFamily="50" charset="-128"/>
              <a:ea typeface="BIZ UDPゴシック" panose="020B0400000000000000" pitchFamily="50" charset="-128"/>
            </a:endParaRPr>
          </a:p>
          <a:p>
            <a:pPr marL="0" indent="0">
              <a:buNone/>
            </a:pPr>
            <a:endParaRPr lang="en-US" altLang="ja-JP" dirty="0" smtClean="0">
              <a:latin typeface="BIZ UDPゴシック" panose="020B0400000000000000" pitchFamily="50" charset="-128"/>
              <a:ea typeface="BIZ UDPゴシック" panose="020B0400000000000000" pitchFamily="50" charset="-128"/>
            </a:endParaRPr>
          </a:p>
        </p:txBody>
      </p:sp>
      <p:sp>
        <p:nvSpPr>
          <p:cNvPr id="5" name="スライド番号プレースホルダー 4"/>
          <p:cNvSpPr>
            <a:spLocks noGrp="1"/>
          </p:cNvSpPr>
          <p:nvPr>
            <p:ph type="sldNum" sz="quarter" idx="12"/>
          </p:nvPr>
        </p:nvSpPr>
        <p:spPr/>
        <p:txBody>
          <a:bodyPr/>
          <a:lstStyle/>
          <a:p>
            <a:fld id="{48F63A3B-78C7-47BE-AE5E-E10140E04643}" type="slidenum">
              <a:rPr lang="en-US" smtClean="0"/>
              <a:t>11</a:t>
            </a:fld>
            <a:endParaRPr lang="en-US" dirty="0"/>
          </a:p>
        </p:txBody>
      </p:sp>
      <p:sp>
        <p:nvSpPr>
          <p:cNvPr id="4" name="テキスト ボックス 3"/>
          <p:cNvSpPr txBox="1"/>
          <p:nvPr/>
        </p:nvSpPr>
        <p:spPr>
          <a:xfrm>
            <a:off x="533399" y="3957043"/>
            <a:ext cx="4629727" cy="523220"/>
          </a:xfrm>
          <a:prstGeom prst="rect">
            <a:avLst/>
          </a:prstGeom>
          <a:noFill/>
        </p:spPr>
        <p:txBody>
          <a:bodyPr wrap="square" rtlCol="0">
            <a:spAutoFit/>
          </a:bodyPr>
          <a:lstStyle/>
          <a:p>
            <a:r>
              <a:rPr lang="ja-JP" altLang="en-US" sz="2800" dirty="0" smtClean="0">
                <a:latin typeface="BIZ UDPゴシック" panose="020B0400000000000000" pitchFamily="50" charset="-128"/>
                <a:ea typeface="BIZ UDPゴシック" panose="020B0400000000000000" pitchFamily="50" charset="-128"/>
              </a:rPr>
              <a:t>つなぎ先に迷ったら・・・</a:t>
            </a:r>
            <a:endParaRPr kumimoji="1" lang="ja-JP" altLang="en-US" sz="2800" dirty="0">
              <a:latin typeface="BIZ UDPゴシック" panose="020B0400000000000000" pitchFamily="50" charset="-128"/>
              <a:ea typeface="BIZ UDPゴシック" panose="020B0400000000000000" pitchFamily="50" charset="-128"/>
            </a:endParaRPr>
          </a:p>
        </p:txBody>
      </p:sp>
      <p:sp>
        <p:nvSpPr>
          <p:cNvPr id="6" name="テキスト ボックス 5"/>
          <p:cNvSpPr txBox="1"/>
          <p:nvPr/>
        </p:nvSpPr>
        <p:spPr>
          <a:xfrm>
            <a:off x="1593272" y="4622376"/>
            <a:ext cx="8255001" cy="954107"/>
          </a:xfrm>
          <a:prstGeom prst="rect">
            <a:avLst/>
          </a:prstGeom>
          <a:solidFill>
            <a:schemeClr val="accent2">
              <a:lumMod val="20000"/>
              <a:lumOff val="80000"/>
            </a:schemeClr>
          </a:solidFill>
          <a:effectLst>
            <a:softEdge rad="127000"/>
          </a:effectLst>
        </p:spPr>
        <p:txBody>
          <a:bodyPr wrap="square" rtlCol="0">
            <a:spAutoFit/>
          </a:bodyPr>
          <a:lstStyle/>
          <a:p>
            <a:pPr algn="ctr"/>
            <a:r>
              <a:rPr lang="ja-JP" altLang="en-US" sz="2800" dirty="0" smtClean="0">
                <a:latin typeface="BIZ UDPゴシック" panose="020B0400000000000000" pitchFamily="50" charset="-128"/>
                <a:ea typeface="BIZ UDPゴシック" panose="020B0400000000000000" pitchFamily="50" charset="-128"/>
              </a:rPr>
              <a:t>各区の</a:t>
            </a:r>
            <a:r>
              <a:rPr lang="ja-JP" altLang="en-US" sz="2800" dirty="0" smtClean="0">
                <a:solidFill>
                  <a:srgbClr val="FF0000"/>
                </a:solidFill>
                <a:latin typeface="BIZ UDPゴシック" panose="020B0400000000000000" pitchFamily="50" charset="-128"/>
                <a:ea typeface="BIZ UDPゴシック" panose="020B0400000000000000" pitchFamily="50" charset="-128"/>
              </a:rPr>
              <a:t>こども家庭支援室</a:t>
            </a:r>
            <a:r>
              <a:rPr lang="ja-JP" altLang="en-US" sz="2800" dirty="0" smtClean="0">
                <a:latin typeface="BIZ UDPゴシック" panose="020B0400000000000000" pitchFamily="50" charset="-128"/>
                <a:ea typeface="BIZ UDPゴシック" panose="020B0400000000000000" pitchFamily="50" charset="-128"/>
              </a:rPr>
              <a:t>にご相談下さい</a:t>
            </a:r>
            <a:endParaRPr lang="en-US" altLang="ja-JP" sz="2800" dirty="0" smtClean="0">
              <a:latin typeface="BIZ UDPゴシック" panose="020B0400000000000000" pitchFamily="50" charset="-128"/>
              <a:ea typeface="BIZ UDPゴシック" panose="020B0400000000000000" pitchFamily="50" charset="-128"/>
            </a:endParaRPr>
          </a:p>
          <a:p>
            <a:pPr algn="ctr"/>
            <a:r>
              <a:rPr lang="ja-JP" altLang="en-US" sz="2800" dirty="0" smtClean="0">
                <a:latin typeface="BIZ UDPゴシック" panose="020B0400000000000000" pitchFamily="50" charset="-128"/>
                <a:ea typeface="BIZ UDPゴシック" panose="020B0400000000000000" pitchFamily="50" charset="-128"/>
              </a:rPr>
              <a:t>身近な</a:t>
            </a:r>
            <a:r>
              <a:rPr lang="ja-JP" altLang="en-US" sz="2800" dirty="0" smtClean="0">
                <a:solidFill>
                  <a:srgbClr val="FF0000"/>
                </a:solidFill>
                <a:latin typeface="BIZ UDPゴシック" panose="020B0400000000000000" pitchFamily="50" charset="-128"/>
                <a:ea typeface="BIZ UDPゴシック" panose="020B0400000000000000" pitchFamily="50" charset="-128"/>
              </a:rPr>
              <a:t>地区担当保健師</a:t>
            </a:r>
            <a:r>
              <a:rPr lang="ja-JP" altLang="en-US" sz="2800" dirty="0" smtClean="0">
                <a:latin typeface="BIZ UDPゴシック" panose="020B0400000000000000" pitchFamily="50" charset="-128"/>
                <a:ea typeface="BIZ UDPゴシック" panose="020B0400000000000000" pitchFamily="50" charset="-128"/>
              </a:rPr>
              <a:t>でも構いません</a:t>
            </a:r>
            <a:endParaRPr kumimoji="1" lang="ja-JP" altLang="en-US" sz="2800" dirty="0">
              <a:latin typeface="BIZ UDPゴシック" panose="020B0400000000000000" pitchFamily="50" charset="-128"/>
              <a:ea typeface="BIZ UDPゴシック" panose="020B0400000000000000" pitchFamily="50" charset="-128"/>
            </a:endParaRPr>
          </a:p>
        </p:txBody>
      </p:sp>
      <p:sp>
        <p:nvSpPr>
          <p:cNvPr id="7" name="テキスト ボックス 6"/>
          <p:cNvSpPr txBox="1"/>
          <p:nvPr/>
        </p:nvSpPr>
        <p:spPr>
          <a:xfrm>
            <a:off x="586508" y="5819904"/>
            <a:ext cx="11018982" cy="523220"/>
          </a:xfrm>
          <a:prstGeom prst="rect">
            <a:avLst/>
          </a:prstGeom>
          <a:solidFill>
            <a:schemeClr val="accent6">
              <a:lumMod val="20000"/>
              <a:lumOff val="80000"/>
            </a:schemeClr>
          </a:solidFill>
          <a:effectLst>
            <a:softEdge rad="127000"/>
          </a:effectLst>
        </p:spPr>
        <p:txBody>
          <a:bodyPr wrap="square" rtlCol="0">
            <a:spAutoFit/>
          </a:bodyPr>
          <a:lstStyle/>
          <a:p>
            <a:pPr algn="ctr"/>
            <a:r>
              <a:rPr lang="ja-JP" altLang="en-US" sz="2800" dirty="0" smtClean="0">
                <a:latin typeface="BIZ UDPゴシック" panose="020B0400000000000000" pitchFamily="50" charset="-128"/>
                <a:ea typeface="BIZ UDPゴシック" panose="020B0400000000000000" pitchFamily="50" charset="-128"/>
              </a:rPr>
              <a:t>こどもサポーターだけで悩んだり、抱え込まないでください</a:t>
            </a:r>
            <a:endParaRPr kumimoji="1" lang="ja-JP" altLang="en-US" sz="2800" dirty="0">
              <a:latin typeface="BIZ UDPゴシック" panose="020B0400000000000000" pitchFamily="50" charset="-128"/>
              <a:ea typeface="BIZ UDPゴシック" panose="020B0400000000000000" pitchFamily="50" charset="-128"/>
            </a:endParaRPr>
          </a:p>
        </p:txBody>
      </p:sp>
      <p:sp>
        <p:nvSpPr>
          <p:cNvPr id="8" name="楕円 7"/>
          <p:cNvSpPr/>
          <p:nvPr/>
        </p:nvSpPr>
        <p:spPr>
          <a:xfrm>
            <a:off x="9534236" y="4227407"/>
            <a:ext cx="1717964" cy="988291"/>
          </a:xfrm>
          <a:prstGeom prst="ellipse">
            <a:avLst/>
          </a:prstGeom>
          <a:solidFill>
            <a:schemeClr val="accent1">
              <a:lumMod val="20000"/>
              <a:lumOff val="80000"/>
            </a:scheme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a:solidFill>
                  <a:schemeClr val="tx1"/>
                </a:solidFill>
                <a:latin typeface="BIZ UDPゴシック" panose="020B0400000000000000" pitchFamily="50" charset="-128"/>
                <a:ea typeface="BIZ UDPゴシック" panose="020B0400000000000000" pitchFamily="50" charset="-128"/>
              </a:rPr>
              <a:t>連携</a:t>
            </a:r>
            <a:endParaRPr kumimoji="1" lang="ja-JP" altLang="en-US" sz="32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012911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left)">
                                      <p:cBhvr>
                                        <p:cTn id="7" dur="8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11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left)">
                                      <p:cBhvr>
                                        <p:cTn id="17" dur="13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left)">
                                      <p:cBhvr>
                                        <p:cTn id="22" dur="1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left)">
                                      <p:cBhvr>
                                        <p:cTn id="27" dur="11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fade">
                                      <p:cBhvr>
                                        <p:cTn id="32" dur="500"/>
                                        <p:tgtEl>
                                          <p:spTgt spid="4"/>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fade">
                                      <p:cBhvr>
                                        <p:cTn id="37" dur="5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wipe(left)">
                                      <p:cBhvr>
                                        <p:cTn id="42" dur="1100"/>
                                        <p:tgtEl>
                                          <p:spTgt spid="7"/>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fade">
                                      <p:cBhvr>
                                        <p:cTn id="4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P spid="4" grpId="0"/>
      <p:bldP spid="6" grpId="0" animBg="1"/>
      <p:bldP spid="7" grpId="0"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1004454" y="318945"/>
            <a:ext cx="9875982" cy="835602"/>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dirty="0" smtClean="0">
                <a:latin typeface="BIZ UDPゴシック" panose="020B0400000000000000" pitchFamily="50" charset="-128"/>
                <a:ea typeface="BIZ UDPゴシック" panose="020B0400000000000000" pitchFamily="50" charset="-128"/>
              </a:rPr>
              <a:t>こども家庭支援室等との連携</a:t>
            </a:r>
            <a:endParaRPr lang="ja-JP" altLang="en-US" dirty="0">
              <a:latin typeface="BIZ UDPゴシック" panose="020B0400000000000000" pitchFamily="50" charset="-128"/>
              <a:ea typeface="BIZ UDPゴシック" panose="020B0400000000000000" pitchFamily="50" charset="-128"/>
            </a:endParaRPr>
          </a:p>
        </p:txBody>
      </p:sp>
      <p:sp>
        <p:nvSpPr>
          <p:cNvPr id="3" name="テキスト ボックス 2"/>
          <p:cNvSpPr txBox="1"/>
          <p:nvPr/>
        </p:nvSpPr>
        <p:spPr>
          <a:xfrm>
            <a:off x="1265251" y="1858078"/>
            <a:ext cx="9615185" cy="1569660"/>
          </a:xfrm>
          <a:prstGeom prst="rect">
            <a:avLst/>
          </a:prstGeom>
          <a:solidFill>
            <a:schemeClr val="accent6">
              <a:lumMod val="20000"/>
              <a:lumOff val="80000"/>
            </a:schemeClr>
          </a:solidFill>
          <a:effectLst>
            <a:softEdge rad="127000"/>
          </a:effectLst>
        </p:spPr>
        <p:txBody>
          <a:bodyPr wrap="square" rtlCol="0">
            <a:spAutoFit/>
          </a:bodyPr>
          <a:lstStyle/>
          <a:p>
            <a:r>
              <a:rPr lang="ja-JP" altLang="en-US" sz="2400" dirty="0" smtClean="0">
                <a:latin typeface="BIZ UDPゴシック" panose="020B0400000000000000" pitchFamily="50" charset="-128"/>
                <a:ea typeface="BIZ UDPゴシック" panose="020B0400000000000000" pitchFamily="50" charset="-128"/>
              </a:rPr>
              <a:t>・</a:t>
            </a:r>
            <a:r>
              <a:rPr lang="ja-JP" altLang="en-US" sz="2400" dirty="0">
                <a:latin typeface="BIZ UDPゴシック" panose="020B0400000000000000" pitchFamily="50" charset="-128"/>
                <a:ea typeface="BIZ UDPゴシック" panose="020B0400000000000000" pitchFamily="50" charset="-128"/>
              </a:rPr>
              <a:t>日頃の</a:t>
            </a:r>
            <a:r>
              <a:rPr lang="ja-JP" altLang="en-US" sz="2400" dirty="0" smtClean="0">
                <a:latin typeface="BIZ UDPゴシック" panose="020B0400000000000000" pitchFamily="50" charset="-128"/>
                <a:ea typeface="BIZ UDPゴシック" panose="020B0400000000000000" pitchFamily="50" charset="-128"/>
              </a:rPr>
              <a:t>地域活動</a:t>
            </a:r>
            <a:r>
              <a:rPr lang="ja-JP" altLang="en-US" sz="2400" dirty="0">
                <a:latin typeface="BIZ UDPゴシック" panose="020B0400000000000000" pitchFamily="50" charset="-128"/>
                <a:ea typeface="BIZ UDPゴシック" panose="020B0400000000000000" pitchFamily="50" charset="-128"/>
              </a:rPr>
              <a:t>や生活</a:t>
            </a:r>
            <a:r>
              <a:rPr lang="ja-JP" altLang="en-US" sz="2400" dirty="0" smtClean="0">
                <a:latin typeface="BIZ UDPゴシック" panose="020B0400000000000000" pitchFamily="50" charset="-128"/>
                <a:ea typeface="BIZ UDPゴシック" panose="020B0400000000000000" pitchFamily="50" charset="-128"/>
              </a:rPr>
              <a:t>の場で、</a:t>
            </a:r>
            <a:endParaRPr lang="en-US" altLang="ja-JP" sz="2400" dirty="0" smtClean="0">
              <a:latin typeface="BIZ UDPゴシック" panose="020B0400000000000000" pitchFamily="50" charset="-128"/>
              <a:ea typeface="BIZ UDPゴシック" panose="020B0400000000000000" pitchFamily="50" charset="-128"/>
            </a:endParaRPr>
          </a:p>
          <a:p>
            <a:r>
              <a:rPr lang="ja-JP" altLang="en-US" sz="2400" dirty="0">
                <a:latin typeface="BIZ UDPゴシック" panose="020B0400000000000000" pitchFamily="50" charset="-128"/>
                <a:ea typeface="BIZ UDPゴシック" panose="020B0400000000000000" pitchFamily="50" charset="-128"/>
              </a:rPr>
              <a:t>　</a:t>
            </a:r>
            <a:r>
              <a:rPr lang="ja-JP" altLang="en-US" sz="2400" dirty="0" smtClean="0">
                <a:latin typeface="BIZ UDPゴシック" panose="020B0400000000000000" pitchFamily="50" charset="-128"/>
                <a:ea typeface="BIZ UDPゴシック" panose="020B0400000000000000" pitchFamily="50" charset="-128"/>
              </a:rPr>
              <a:t>　　　　　　　普段の子どもやその家庭の様子を把握しやすい</a:t>
            </a:r>
            <a:endParaRPr lang="en-US" altLang="ja-JP" sz="2400" dirty="0" smtClean="0">
              <a:latin typeface="BIZ UDPゴシック" panose="020B0400000000000000" pitchFamily="50" charset="-128"/>
              <a:ea typeface="BIZ UDPゴシック" panose="020B0400000000000000" pitchFamily="50" charset="-128"/>
            </a:endParaRPr>
          </a:p>
          <a:p>
            <a:r>
              <a:rPr lang="ja-JP" altLang="en-US" sz="2400" dirty="0" smtClean="0">
                <a:latin typeface="BIZ UDPゴシック" panose="020B0400000000000000" pitchFamily="50" charset="-128"/>
                <a:ea typeface="BIZ UDPゴシック" panose="020B0400000000000000" pitchFamily="50" charset="-128"/>
              </a:rPr>
              <a:t>・身近な場所で、つながりをもちやすく、</a:t>
            </a:r>
            <a:endParaRPr lang="en-US" altLang="ja-JP" sz="2400" dirty="0" smtClean="0">
              <a:latin typeface="BIZ UDPゴシック" panose="020B0400000000000000" pitchFamily="50" charset="-128"/>
              <a:ea typeface="BIZ UDPゴシック" panose="020B0400000000000000" pitchFamily="50" charset="-128"/>
            </a:endParaRPr>
          </a:p>
          <a:p>
            <a:r>
              <a:rPr lang="ja-JP" altLang="en-US" sz="2400" dirty="0">
                <a:latin typeface="BIZ UDPゴシック" panose="020B0400000000000000" pitchFamily="50" charset="-128"/>
                <a:ea typeface="BIZ UDPゴシック" panose="020B0400000000000000" pitchFamily="50" charset="-128"/>
              </a:rPr>
              <a:t>　</a:t>
            </a:r>
            <a:r>
              <a:rPr lang="ja-JP" altLang="en-US" sz="2400" dirty="0" smtClean="0">
                <a:latin typeface="BIZ UDPゴシック" panose="020B0400000000000000" pitchFamily="50" charset="-128"/>
                <a:ea typeface="BIZ UDPゴシック" panose="020B0400000000000000" pitchFamily="50" charset="-128"/>
              </a:rPr>
              <a:t>　　　　　　　自然に声かけができ、相談に応じることができる</a:t>
            </a:r>
            <a:endParaRPr lang="en-US" altLang="ja-JP" sz="2400" dirty="0">
              <a:latin typeface="BIZ UDPゴシック" panose="020B0400000000000000" pitchFamily="50" charset="-128"/>
              <a:ea typeface="BIZ UDPゴシック" panose="020B0400000000000000" pitchFamily="50" charset="-128"/>
            </a:endParaRPr>
          </a:p>
        </p:txBody>
      </p:sp>
      <p:sp>
        <p:nvSpPr>
          <p:cNvPr id="5" name="テキスト ボックス 4"/>
          <p:cNvSpPr txBox="1"/>
          <p:nvPr/>
        </p:nvSpPr>
        <p:spPr>
          <a:xfrm>
            <a:off x="1004454" y="1339272"/>
            <a:ext cx="4565073" cy="523220"/>
          </a:xfrm>
          <a:prstGeom prst="rect">
            <a:avLst/>
          </a:prstGeom>
          <a:solidFill>
            <a:schemeClr val="accent6">
              <a:lumMod val="40000"/>
              <a:lumOff val="60000"/>
            </a:schemeClr>
          </a:solidFill>
          <a:effectLst>
            <a:softEdge rad="63500"/>
          </a:effectLst>
        </p:spPr>
        <p:txBody>
          <a:bodyPr wrap="square" rtlCol="0">
            <a:spAutoFit/>
          </a:bodyPr>
          <a:lstStyle/>
          <a:p>
            <a:r>
              <a:rPr kumimoji="1" lang="ja-JP" altLang="en-US" sz="2800" dirty="0" smtClean="0">
                <a:latin typeface="BIZ UDPゴシック" panose="020B0400000000000000" pitchFamily="50" charset="-128"/>
                <a:ea typeface="BIZ UDPゴシック" panose="020B0400000000000000" pitchFamily="50" charset="-128"/>
              </a:rPr>
              <a:t>こどもサポーターの強み</a:t>
            </a:r>
            <a:endParaRPr kumimoji="1" lang="ja-JP" altLang="en-US" sz="2800" dirty="0">
              <a:latin typeface="BIZ UDPゴシック" panose="020B0400000000000000" pitchFamily="50" charset="-128"/>
              <a:ea typeface="BIZ UDPゴシック" panose="020B0400000000000000" pitchFamily="50" charset="-128"/>
            </a:endParaRPr>
          </a:p>
        </p:txBody>
      </p:sp>
      <p:sp>
        <p:nvSpPr>
          <p:cNvPr id="6" name="テキスト ボックス 5"/>
          <p:cNvSpPr txBox="1"/>
          <p:nvPr/>
        </p:nvSpPr>
        <p:spPr>
          <a:xfrm>
            <a:off x="385617" y="3930073"/>
            <a:ext cx="11582400" cy="523220"/>
          </a:xfrm>
          <a:prstGeom prst="rect">
            <a:avLst/>
          </a:prstGeom>
          <a:noFill/>
        </p:spPr>
        <p:txBody>
          <a:bodyPr wrap="square" rtlCol="0">
            <a:spAutoFit/>
          </a:bodyPr>
          <a:lstStyle/>
          <a:p>
            <a:pPr algn="ctr"/>
            <a:r>
              <a:rPr kumimoji="1" lang="ja-JP" altLang="en-US" sz="2800" dirty="0" smtClean="0">
                <a:solidFill>
                  <a:srgbClr val="FF0000"/>
                </a:solidFill>
                <a:latin typeface="BIZ UDPゴシック" panose="020B0400000000000000" pitchFamily="50" charset="-128"/>
                <a:ea typeface="BIZ UDPゴシック" panose="020B0400000000000000" pitchFamily="50" charset="-128"/>
              </a:rPr>
              <a:t>こども家庭支援室では把握できない情報源</a:t>
            </a:r>
            <a:r>
              <a:rPr kumimoji="1" lang="ja-JP" altLang="en-US" sz="2800" dirty="0" smtClean="0">
                <a:latin typeface="BIZ UDPゴシック" panose="020B0400000000000000" pitchFamily="50" charset="-128"/>
                <a:ea typeface="BIZ UDPゴシック" panose="020B0400000000000000" pitchFamily="50" charset="-128"/>
              </a:rPr>
              <a:t>となります</a:t>
            </a:r>
            <a:endParaRPr kumimoji="1" lang="en-US" altLang="ja-JP" sz="2800" dirty="0" smtClean="0">
              <a:latin typeface="BIZ UDPゴシック" panose="020B0400000000000000" pitchFamily="50" charset="-128"/>
              <a:ea typeface="BIZ UDPゴシック" panose="020B0400000000000000" pitchFamily="50" charset="-128"/>
            </a:endParaRPr>
          </a:p>
        </p:txBody>
      </p:sp>
      <p:sp>
        <p:nvSpPr>
          <p:cNvPr id="7" name="テキスト ボックス 6"/>
          <p:cNvSpPr txBox="1"/>
          <p:nvPr/>
        </p:nvSpPr>
        <p:spPr>
          <a:xfrm>
            <a:off x="1535545" y="4770961"/>
            <a:ext cx="8813800" cy="1015663"/>
          </a:xfrm>
          <a:prstGeom prst="rect">
            <a:avLst/>
          </a:prstGeom>
          <a:solidFill>
            <a:schemeClr val="accent4">
              <a:lumMod val="20000"/>
              <a:lumOff val="80000"/>
            </a:schemeClr>
          </a:solidFill>
          <a:effectLst>
            <a:softEdge rad="127000"/>
          </a:effectLst>
        </p:spPr>
        <p:txBody>
          <a:bodyPr wrap="square" rtlCol="0">
            <a:spAutoFit/>
          </a:bodyPr>
          <a:lstStyle/>
          <a:p>
            <a:r>
              <a:rPr lang="ja-JP" altLang="en-US" sz="3200" dirty="0" smtClean="0">
                <a:latin typeface="BIZ UDPゴシック" panose="020B0400000000000000" pitchFamily="50" charset="-128"/>
                <a:ea typeface="BIZ UDPゴシック" panose="020B0400000000000000" pitchFamily="50" charset="-128"/>
              </a:rPr>
              <a:t>　</a:t>
            </a:r>
            <a:r>
              <a:rPr lang="ja-JP" altLang="en-US" sz="2800" dirty="0" smtClean="0">
                <a:latin typeface="BIZ UDPゴシック" panose="020B0400000000000000" pitchFamily="50" charset="-128"/>
                <a:ea typeface="BIZ UDPゴシック" panose="020B0400000000000000" pitchFamily="50" charset="-128"/>
              </a:rPr>
              <a:t>子どもの未来が輝けるように、</a:t>
            </a:r>
            <a:endParaRPr lang="en-US" altLang="ja-JP" sz="2800" dirty="0" smtClean="0">
              <a:latin typeface="BIZ UDPゴシック" panose="020B0400000000000000" pitchFamily="50" charset="-128"/>
              <a:ea typeface="BIZ UDPゴシック" panose="020B0400000000000000" pitchFamily="50" charset="-128"/>
            </a:endParaRPr>
          </a:p>
          <a:p>
            <a:pPr algn="ctr"/>
            <a:r>
              <a:rPr lang="ja-JP" altLang="en-US" sz="2800" dirty="0" smtClean="0">
                <a:latin typeface="BIZ UDPゴシック" panose="020B0400000000000000" pitchFamily="50" charset="-128"/>
                <a:ea typeface="BIZ UDPゴシック" panose="020B0400000000000000" pitchFamily="50" charset="-128"/>
              </a:rPr>
              <a:t>　　　　　　　　　　一緒に頑張っていきましょう</a:t>
            </a:r>
            <a:endParaRPr lang="en-US" altLang="ja-JP" sz="2800" dirty="0" smtClean="0">
              <a:latin typeface="BIZ UDPゴシック" panose="020B0400000000000000" pitchFamily="50" charset="-128"/>
              <a:ea typeface="BIZ UDPゴシック" panose="020B0400000000000000" pitchFamily="50" charset="-128"/>
            </a:endParaRPr>
          </a:p>
        </p:txBody>
      </p:sp>
      <p:sp>
        <p:nvSpPr>
          <p:cNvPr id="4" name="スライド番号プレースホルダー 3"/>
          <p:cNvSpPr>
            <a:spLocks noGrp="1"/>
          </p:cNvSpPr>
          <p:nvPr>
            <p:ph type="sldNum" sz="quarter" idx="12"/>
          </p:nvPr>
        </p:nvSpPr>
        <p:spPr/>
        <p:txBody>
          <a:bodyPr/>
          <a:lstStyle/>
          <a:p>
            <a:fld id="{4DD14981-E22F-4F27-A88F-65024D9C3834}" type="slidenum">
              <a:rPr kumimoji="1" lang="ja-JP" altLang="en-US" smtClean="0"/>
              <a:t>12</a:t>
            </a:fld>
            <a:endParaRPr kumimoji="1" lang="ja-JP" altLang="en-US"/>
          </a:p>
        </p:txBody>
      </p:sp>
    </p:spTree>
    <p:extLst>
      <p:ext uri="{BB962C8B-B14F-4D97-AF65-F5344CB8AC3E}">
        <p14:creationId xmlns:p14="http://schemas.microsoft.com/office/powerpoint/2010/main" val="2395879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left)">
                                      <p:cBhvr>
                                        <p:cTn id="7" dur="11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1000"/>
                                        <p:tgtEl>
                                          <p:spTgt spid="3">
                                            <p:txEl>
                                              <p:pRg st="0" end="0"/>
                                            </p:txEl>
                                          </p:spTgt>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ipe(left)">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wipe(left)">
                                      <p:cBhvr>
                                        <p:cTn id="21" dur="1100"/>
                                        <p:tgtEl>
                                          <p:spTgt spid="3">
                                            <p:txEl>
                                              <p:pRg st="2" end="2"/>
                                            </p:txEl>
                                          </p:spTgt>
                                        </p:tgtEl>
                                      </p:cBhvr>
                                    </p:animEffect>
                                  </p:childTnLst>
                                </p:cTn>
                              </p:par>
                            </p:childTnLst>
                          </p:cTn>
                        </p:par>
                        <p:par>
                          <p:cTn id="22" fill="hold">
                            <p:stCondLst>
                              <p:cond delay="1100"/>
                            </p:stCondLst>
                            <p:childTnLst>
                              <p:par>
                                <p:cTn id="23" presetID="22" presetClass="entr" presetSubtype="8"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wipe(left)">
                                      <p:cBhvr>
                                        <p:cTn id="25" dur="11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fade">
                                      <p:cBhvr>
                                        <p:cTn id="30" dur="500"/>
                                        <p:tgtEl>
                                          <p:spTgt spid="6"/>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wipe(left)">
                                      <p:cBhvr>
                                        <p:cTn id="35" dur="18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P spid="6" grpId="0"/>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879436" y="263526"/>
            <a:ext cx="6670964" cy="807893"/>
          </a:xfrm>
        </p:spPr>
        <p:txBody>
          <a:bodyPr/>
          <a:lstStyle/>
          <a:p>
            <a:r>
              <a:rPr kumimoji="1" lang="ja-JP" altLang="en-US" dirty="0" smtClean="0">
                <a:latin typeface="BIZ UDPゴシック" panose="020B0400000000000000" pitchFamily="50" charset="-128"/>
                <a:ea typeface="BIZ UDPゴシック" panose="020B0400000000000000" pitchFamily="50" charset="-128"/>
              </a:rPr>
              <a:t>こども家庭支援室の機能</a:t>
            </a:r>
            <a:endParaRPr kumimoji="1" lang="ja-JP" altLang="en-US" dirty="0">
              <a:latin typeface="BIZ UDPゴシック" panose="020B0400000000000000" pitchFamily="50" charset="-128"/>
              <a:ea typeface="BIZ UDPゴシック" panose="020B0400000000000000" pitchFamily="50" charset="-128"/>
            </a:endParaRPr>
          </a:p>
        </p:txBody>
      </p:sp>
      <p:sp>
        <p:nvSpPr>
          <p:cNvPr id="7" name="テキスト ボックス 6"/>
          <p:cNvSpPr txBox="1"/>
          <p:nvPr/>
        </p:nvSpPr>
        <p:spPr>
          <a:xfrm>
            <a:off x="322270" y="5461673"/>
            <a:ext cx="5017358" cy="523220"/>
          </a:xfrm>
          <a:prstGeom prst="rect">
            <a:avLst/>
          </a:prstGeom>
          <a:solidFill>
            <a:schemeClr val="accent1">
              <a:lumMod val="20000"/>
              <a:lumOff val="80000"/>
            </a:schemeClr>
          </a:solidFill>
          <a:ln>
            <a:solidFill>
              <a:schemeClr val="accent6">
                <a:lumMod val="20000"/>
                <a:lumOff val="80000"/>
              </a:schemeClr>
            </a:solidFill>
          </a:ln>
          <a:effectLst>
            <a:softEdge rad="127000"/>
          </a:effectLst>
        </p:spPr>
        <p:txBody>
          <a:bodyPr wrap="square" rtlCol="0">
            <a:spAutoFit/>
          </a:bodyPr>
          <a:lstStyle/>
          <a:p>
            <a:r>
              <a:rPr lang="ja-JP" altLang="en-US" sz="2800" dirty="0">
                <a:solidFill>
                  <a:srgbClr val="FF0000"/>
                </a:solidFill>
                <a:latin typeface="BIZ UDPゴシック" panose="020B0400000000000000" pitchFamily="50" charset="-128"/>
                <a:ea typeface="BIZ UDPゴシック" panose="020B0400000000000000" pitchFamily="50" charset="-128"/>
              </a:rPr>
              <a:t>すべて</a:t>
            </a:r>
            <a:r>
              <a:rPr lang="ja-JP" altLang="en-US" sz="2800" dirty="0" smtClean="0">
                <a:solidFill>
                  <a:srgbClr val="FF0000"/>
                </a:solidFill>
                <a:latin typeface="BIZ UDPゴシック" panose="020B0400000000000000" pitchFamily="50" charset="-128"/>
                <a:ea typeface="BIZ UDPゴシック" panose="020B0400000000000000" pitchFamily="50" charset="-128"/>
              </a:rPr>
              <a:t>の</a:t>
            </a:r>
            <a:r>
              <a:rPr lang="ja-JP" altLang="en-US" sz="2800" dirty="0" smtClean="0">
                <a:latin typeface="BIZ UDPゴシック" panose="020B0400000000000000" pitchFamily="50" charset="-128"/>
                <a:ea typeface="BIZ UDPゴシック" panose="020B0400000000000000" pitchFamily="50" charset="-128"/>
              </a:rPr>
              <a:t>こどもと家族が対象</a:t>
            </a:r>
            <a:endParaRPr kumimoji="1" lang="ja-JP" altLang="en-US" sz="2800" dirty="0">
              <a:latin typeface="BIZ UDPゴシック" panose="020B0400000000000000" pitchFamily="50" charset="-128"/>
              <a:ea typeface="BIZ UDPゴシック" panose="020B0400000000000000" pitchFamily="50" charset="-128"/>
            </a:endParaRPr>
          </a:p>
        </p:txBody>
      </p:sp>
      <p:sp>
        <p:nvSpPr>
          <p:cNvPr id="8" name="テキスト ボックス 7"/>
          <p:cNvSpPr txBox="1"/>
          <p:nvPr/>
        </p:nvSpPr>
        <p:spPr>
          <a:xfrm>
            <a:off x="6493000" y="3792274"/>
            <a:ext cx="5575311" cy="523220"/>
          </a:xfrm>
          <a:prstGeom prst="rect">
            <a:avLst/>
          </a:prstGeom>
          <a:solidFill>
            <a:schemeClr val="accent1">
              <a:lumMod val="20000"/>
              <a:lumOff val="80000"/>
            </a:schemeClr>
          </a:solidFill>
          <a:effectLst>
            <a:softEdge rad="127000"/>
          </a:effectLst>
        </p:spPr>
        <p:txBody>
          <a:bodyPr wrap="square" rtlCol="0">
            <a:spAutoFit/>
          </a:bodyPr>
          <a:lstStyle/>
          <a:p>
            <a:r>
              <a:rPr lang="ja-JP" altLang="en-US" sz="2800" dirty="0" smtClean="0">
                <a:solidFill>
                  <a:srgbClr val="FF0000"/>
                </a:solidFill>
                <a:latin typeface="BIZ UDPゴシック" panose="020B0400000000000000" pitchFamily="50" charset="-128"/>
                <a:ea typeface="BIZ UDPゴシック" panose="020B0400000000000000" pitchFamily="50" charset="-128"/>
              </a:rPr>
              <a:t>支援の必要な</a:t>
            </a:r>
            <a:r>
              <a:rPr lang="ja-JP" altLang="en-US" sz="2800" dirty="0" smtClean="0">
                <a:latin typeface="BIZ UDPゴシック" panose="020B0400000000000000" pitchFamily="50" charset="-128"/>
                <a:ea typeface="BIZ UDPゴシック" panose="020B0400000000000000" pitchFamily="50" charset="-128"/>
              </a:rPr>
              <a:t>こどもと家族が対象</a:t>
            </a:r>
            <a:endParaRPr kumimoji="1" lang="ja-JP" altLang="en-US" sz="2800" dirty="0">
              <a:latin typeface="BIZ UDPゴシック" panose="020B0400000000000000" pitchFamily="50" charset="-128"/>
              <a:ea typeface="BIZ UDPゴシック" panose="020B0400000000000000" pitchFamily="50" charset="-128"/>
            </a:endParaRPr>
          </a:p>
        </p:txBody>
      </p:sp>
      <p:sp>
        <p:nvSpPr>
          <p:cNvPr id="9" name="角丸四角形 8"/>
          <p:cNvSpPr/>
          <p:nvPr/>
        </p:nvSpPr>
        <p:spPr>
          <a:xfrm>
            <a:off x="424882" y="2327561"/>
            <a:ext cx="5006102" cy="3070201"/>
          </a:xfrm>
          <a:prstGeom prst="roundRect">
            <a:avLst>
              <a:gd name="adj" fmla="val 12756"/>
            </a:avLst>
          </a:prstGeom>
          <a:noFill/>
          <a:ln w="38100"/>
        </p:spPr>
        <p:style>
          <a:lnRef idx="2">
            <a:schemeClr val="accent2"/>
          </a:lnRef>
          <a:fillRef idx="1">
            <a:schemeClr val="lt1"/>
          </a:fillRef>
          <a:effectRef idx="0">
            <a:schemeClr val="accent2"/>
          </a:effectRef>
          <a:fontRef idx="minor">
            <a:schemeClr val="dk1"/>
          </a:fontRef>
        </p:style>
        <p:txBody>
          <a:bodyPr rtlCol="0" anchor="ctr"/>
          <a:lstStyle/>
          <a:p>
            <a:r>
              <a:rPr lang="ja-JP" altLang="en-US" sz="2400" dirty="0">
                <a:latin typeface="BIZ UDPゴシック" panose="020B0400000000000000" pitchFamily="50" charset="-128"/>
                <a:ea typeface="BIZ UDPゴシック" panose="020B0400000000000000" pitchFamily="50" charset="-128"/>
              </a:rPr>
              <a:t>・母子健康手帳の交付</a:t>
            </a:r>
            <a:endParaRPr lang="en-US" altLang="ja-JP" sz="2400" dirty="0">
              <a:latin typeface="BIZ UDPゴシック" panose="020B0400000000000000" pitchFamily="50" charset="-128"/>
              <a:ea typeface="BIZ UDPゴシック" panose="020B0400000000000000" pitchFamily="50" charset="-128"/>
            </a:endParaRPr>
          </a:p>
          <a:p>
            <a:r>
              <a:rPr lang="ja-JP" altLang="en-US" sz="2400" dirty="0">
                <a:latin typeface="BIZ UDPゴシック" panose="020B0400000000000000" pitchFamily="50" charset="-128"/>
                <a:ea typeface="BIZ UDPゴシック" panose="020B0400000000000000" pitchFamily="50" charset="-128"/>
              </a:rPr>
              <a:t>・新生児や乳幼児の訪問指導</a:t>
            </a:r>
            <a:endParaRPr lang="en-US" altLang="ja-JP" sz="2400" dirty="0">
              <a:latin typeface="BIZ UDPゴシック" panose="020B0400000000000000" pitchFamily="50" charset="-128"/>
              <a:ea typeface="BIZ UDPゴシック" panose="020B0400000000000000" pitchFamily="50" charset="-128"/>
            </a:endParaRPr>
          </a:p>
          <a:p>
            <a:r>
              <a:rPr lang="ja-JP" altLang="en-US" sz="2400" dirty="0">
                <a:latin typeface="BIZ UDPゴシック" panose="020B0400000000000000" pitchFamily="50" charset="-128"/>
                <a:ea typeface="BIZ UDPゴシック" panose="020B0400000000000000" pitchFamily="50" charset="-128"/>
              </a:rPr>
              <a:t>・乳幼児健診</a:t>
            </a:r>
            <a:endParaRPr lang="en-US" altLang="ja-JP" sz="2400" dirty="0">
              <a:latin typeface="BIZ UDPゴシック" panose="020B0400000000000000" pitchFamily="50" charset="-128"/>
              <a:ea typeface="BIZ UDPゴシック" panose="020B0400000000000000" pitchFamily="50" charset="-128"/>
            </a:endParaRPr>
          </a:p>
          <a:p>
            <a:r>
              <a:rPr lang="ja-JP" altLang="en-US" sz="2400" dirty="0">
                <a:latin typeface="BIZ UDPゴシック" panose="020B0400000000000000" pitchFamily="50" charset="-128"/>
                <a:ea typeface="BIZ UDPゴシック" panose="020B0400000000000000" pitchFamily="50" charset="-128"/>
              </a:rPr>
              <a:t>・育児相談</a:t>
            </a:r>
            <a:endParaRPr lang="en-US" altLang="ja-JP" sz="2400" dirty="0">
              <a:latin typeface="BIZ UDPゴシック" panose="020B0400000000000000" pitchFamily="50" charset="-128"/>
              <a:ea typeface="BIZ UDPゴシック" panose="020B0400000000000000" pitchFamily="50" charset="-128"/>
            </a:endParaRPr>
          </a:p>
          <a:p>
            <a:r>
              <a:rPr lang="ja-JP" altLang="en-US" sz="2400" dirty="0">
                <a:latin typeface="BIZ UDPゴシック" panose="020B0400000000000000" pitchFamily="50" charset="-128"/>
                <a:ea typeface="BIZ UDPゴシック" panose="020B0400000000000000" pitchFamily="50" charset="-128"/>
              </a:rPr>
              <a:t>・子育てサークル支援</a:t>
            </a:r>
            <a:endParaRPr lang="en-US" altLang="ja-JP" sz="2400" dirty="0">
              <a:latin typeface="BIZ UDPゴシック" panose="020B0400000000000000" pitchFamily="50" charset="-128"/>
              <a:ea typeface="BIZ UDPゴシック" panose="020B0400000000000000" pitchFamily="50" charset="-128"/>
            </a:endParaRPr>
          </a:p>
          <a:p>
            <a:r>
              <a:rPr lang="ja-JP" altLang="en-US" sz="2400" dirty="0">
                <a:latin typeface="BIZ UDPゴシック" panose="020B0400000000000000" pitchFamily="50" charset="-128"/>
                <a:ea typeface="BIZ UDPゴシック" panose="020B0400000000000000" pitchFamily="50" charset="-128"/>
              </a:rPr>
              <a:t>・健康教育</a:t>
            </a:r>
            <a:endParaRPr lang="en-US" altLang="ja-JP" sz="2400" dirty="0">
              <a:latin typeface="BIZ UDPゴシック" panose="020B0400000000000000" pitchFamily="50" charset="-128"/>
              <a:ea typeface="BIZ UDPゴシック" panose="020B0400000000000000" pitchFamily="50" charset="-128"/>
            </a:endParaRPr>
          </a:p>
        </p:txBody>
      </p:sp>
      <p:sp>
        <p:nvSpPr>
          <p:cNvPr id="5" name="角丸四角形 4"/>
          <p:cNvSpPr/>
          <p:nvPr/>
        </p:nvSpPr>
        <p:spPr>
          <a:xfrm>
            <a:off x="875180" y="1762244"/>
            <a:ext cx="3455190" cy="544946"/>
          </a:xfrm>
          <a:prstGeom prst="roundRect">
            <a:avLst/>
          </a:prstGeom>
          <a:solidFill>
            <a:schemeClr val="accent2">
              <a:lumMod val="20000"/>
              <a:lumOff val="80000"/>
            </a:scheme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solidFill>
                <a:latin typeface="BIZ UDPゴシック" panose="020B0400000000000000" pitchFamily="50" charset="-128"/>
                <a:ea typeface="BIZ UDPゴシック" panose="020B0400000000000000" pitchFamily="50" charset="-128"/>
              </a:rPr>
              <a:t>母子保健機能</a:t>
            </a:r>
            <a:endParaRPr kumimoji="1" lang="ja-JP" altLang="en-US" sz="2800" dirty="0">
              <a:solidFill>
                <a:schemeClr val="tx1"/>
              </a:solidFill>
              <a:latin typeface="BIZ UDPゴシック" panose="020B0400000000000000" pitchFamily="50" charset="-128"/>
              <a:ea typeface="BIZ UDPゴシック" panose="020B0400000000000000" pitchFamily="50" charset="-128"/>
            </a:endParaRPr>
          </a:p>
        </p:txBody>
      </p:sp>
      <p:sp>
        <p:nvSpPr>
          <p:cNvPr id="10" name="角丸四角形 9"/>
          <p:cNvSpPr/>
          <p:nvPr/>
        </p:nvSpPr>
        <p:spPr>
          <a:xfrm>
            <a:off x="6839743" y="2372498"/>
            <a:ext cx="4932000" cy="1339272"/>
          </a:xfrm>
          <a:prstGeom prst="roundRect">
            <a:avLst/>
          </a:prstGeom>
          <a:noFill/>
          <a:ln w="38100"/>
        </p:spPr>
        <p:style>
          <a:lnRef idx="2">
            <a:schemeClr val="accent2"/>
          </a:lnRef>
          <a:fillRef idx="1">
            <a:schemeClr val="lt1"/>
          </a:fillRef>
          <a:effectRef idx="0">
            <a:schemeClr val="accent2"/>
          </a:effectRef>
          <a:fontRef idx="minor">
            <a:schemeClr val="dk1"/>
          </a:fontRef>
        </p:style>
        <p:txBody>
          <a:bodyPr rtlCol="0" anchor="ctr"/>
          <a:lstStyle/>
          <a:p>
            <a:r>
              <a:rPr lang="ja-JP" altLang="en-US" sz="2800" dirty="0" smtClean="0">
                <a:latin typeface="BIZ UDPゴシック" panose="020B0400000000000000" pitchFamily="50" charset="-128"/>
                <a:ea typeface="BIZ UDPゴシック" panose="020B0400000000000000" pitchFamily="50" charset="-128"/>
              </a:rPr>
              <a:t>・要支援</a:t>
            </a:r>
            <a:r>
              <a:rPr lang="ja-JP" altLang="en-US" sz="2800" dirty="0">
                <a:latin typeface="BIZ UDPゴシック" panose="020B0400000000000000" pitchFamily="50" charset="-128"/>
                <a:ea typeface="BIZ UDPゴシック" panose="020B0400000000000000" pitchFamily="50" charset="-128"/>
              </a:rPr>
              <a:t>児童等</a:t>
            </a:r>
            <a:endParaRPr lang="en-US" altLang="ja-JP" sz="2800" dirty="0">
              <a:latin typeface="BIZ UDPゴシック" panose="020B0400000000000000" pitchFamily="50" charset="-128"/>
              <a:ea typeface="BIZ UDPゴシック" panose="020B0400000000000000" pitchFamily="50" charset="-128"/>
            </a:endParaRPr>
          </a:p>
          <a:p>
            <a:r>
              <a:rPr lang="ja-JP" altLang="en-US" sz="2800" dirty="0">
                <a:latin typeface="BIZ UDPゴシック" panose="020B0400000000000000" pitchFamily="50" charset="-128"/>
                <a:ea typeface="BIZ UDPゴシック" panose="020B0400000000000000" pitchFamily="50" charset="-128"/>
              </a:rPr>
              <a:t>　</a:t>
            </a:r>
            <a:r>
              <a:rPr lang="ja-JP" altLang="en-US" sz="2800" dirty="0" smtClean="0">
                <a:latin typeface="BIZ UDPゴシック" panose="020B0400000000000000" pitchFamily="50" charset="-128"/>
                <a:ea typeface="BIZ UDPゴシック" panose="020B0400000000000000" pitchFamily="50" charset="-128"/>
              </a:rPr>
              <a:t>その他</a:t>
            </a:r>
            <a:r>
              <a:rPr lang="ja-JP" altLang="en-US" sz="2800" dirty="0">
                <a:latin typeface="BIZ UDPゴシック" panose="020B0400000000000000" pitchFamily="50" charset="-128"/>
                <a:ea typeface="BIZ UDPゴシック" panose="020B0400000000000000" pitchFamily="50" charset="-128"/>
              </a:rPr>
              <a:t>の者への訪問指導</a:t>
            </a:r>
            <a:endParaRPr lang="en-US" altLang="ja-JP" sz="2800" dirty="0">
              <a:latin typeface="BIZ UDPゴシック" panose="020B0400000000000000" pitchFamily="50" charset="-128"/>
              <a:ea typeface="BIZ UDPゴシック" panose="020B0400000000000000" pitchFamily="50" charset="-128"/>
            </a:endParaRPr>
          </a:p>
        </p:txBody>
      </p:sp>
      <p:sp>
        <p:nvSpPr>
          <p:cNvPr id="6" name="角丸四角形 5"/>
          <p:cNvSpPr/>
          <p:nvPr/>
        </p:nvSpPr>
        <p:spPr>
          <a:xfrm>
            <a:off x="7578148" y="1759916"/>
            <a:ext cx="3455190" cy="544946"/>
          </a:xfrm>
          <a:prstGeom prst="roundRect">
            <a:avLst/>
          </a:prstGeom>
          <a:solidFill>
            <a:schemeClr val="accent2">
              <a:lumMod val="20000"/>
              <a:lumOff val="80000"/>
            </a:scheme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solidFill>
                <a:latin typeface="BIZ UDPゴシック" panose="020B0400000000000000" pitchFamily="50" charset="-128"/>
                <a:ea typeface="BIZ UDPゴシック" panose="020B0400000000000000" pitchFamily="50" charset="-128"/>
              </a:rPr>
              <a:t>児童福祉</a:t>
            </a:r>
            <a:r>
              <a:rPr kumimoji="1" lang="ja-JP" altLang="en-US" sz="2800" dirty="0" smtClean="0">
                <a:solidFill>
                  <a:schemeClr val="tx1"/>
                </a:solidFill>
                <a:latin typeface="BIZ UDPゴシック" panose="020B0400000000000000" pitchFamily="50" charset="-128"/>
                <a:ea typeface="BIZ UDPゴシック" panose="020B0400000000000000" pitchFamily="50" charset="-128"/>
              </a:rPr>
              <a:t>機能</a:t>
            </a:r>
            <a:endParaRPr kumimoji="1" lang="ja-JP" altLang="en-US" sz="2800" dirty="0">
              <a:solidFill>
                <a:schemeClr val="tx1"/>
              </a:solidFill>
              <a:latin typeface="BIZ UDPゴシック" panose="020B0400000000000000" pitchFamily="50" charset="-128"/>
              <a:ea typeface="BIZ UDPゴシック" panose="020B0400000000000000" pitchFamily="50" charset="-128"/>
            </a:endParaRPr>
          </a:p>
        </p:txBody>
      </p:sp>
      <p:sp>
        <p:nvSpPr>
          <p:cNvPr id="11" name="角丸四角形 10"/>
          <p:cNvSpPr/>
          <p:nvPr/>
        </p:nvSpPr>
        <p:spPr>
          <a:xfrm>
            <a:off x="6472716" y="5770585"/>
            <a:ext cx="5219014" cy="719549"/>
          </a:xfrm>
          <a:prstGeom prst="roundRect">
            <a:avLst/>
          </a:prstGeom>
          <a:solidFill>
            <a:schemeClr val="accent2"/>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latin typeface="BIZ UDPゴシック" panose="020B0400000000000000" pitchFamily="50" charset="-128"/>
                <a:ea typeface="BIZ UDPゴシック" panose="020B0400000000000000" pitchFamily="50" charset="-128"/>
              </a:rPr>
              <a:t>要保護児童対策地域協議会</a:t>
            </a:r>
            <a:endParaRPr kumimoji="1" lang="ja-JP" altLang="en-US" sz="2800" dirty="0">
              <a:latin typeface="BIZ UDPゴシック" panose="020B0400000000000000" pitchFamily="50" charset="-128"/>
              <a:ea typeface="BIZ UDPゴシック" panose="020B0400000000000000" pitchFamily="50" charset="-128"/>
            </a:endParaRPr>
          </a:p>
        </p:txBody>
      </p:sp>
      <p:sp>
        <p:nvSpPr>
          <p:cNvPr id="13" name="山形 12"/>
          <p:cNvSpPr/>
          <p:nvPr/>
        </p:nvSpPr>
        <p:spPr>
          <a:xfrm rot="5400000">
            <a:off x="8876807" y="4996894"/>
            <a:ext cx="685682" cy="609600"/>
          </a:xfrm>
          <a:prstGeom prst="chevron">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pic>
        <p:nvPicPr>
          <p:cNvPr id="16" name="図 15"/>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Lst>
          </a:blip>
          <a:stretch>
            <a:fillRect/>
          </a:stretch>
        </p:blipFill>
        <p:spPr>
          <a:xfrm>
            <a:off x="5312561" y="2760537"/>
            <a:ext cx="1645605" cy="1165541"/>
          </a:xfrm>
          <a:prstGeom prst="rect">
            <a:avLst/>
          </a:prstGeom>
        </p:spPr>
      </p:pic>
      <p:sp>
        <p:nvSpPr>
          <p:cNvPr id="12" name="山形 11"/>
          <p:cNvSpPr/>
          <p:nvPr/>
        </p:nvSpPr>
        <p:spPr>
          <a:xfrm rot="5400000">
            <a:off x="8859468" y="4464102"/>
            <a:ext cx="685683" cy="609600"/>
          </a:xfrm>
          <a:prstGeom prst="chevron">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 name="テキスト ボックス 2"/>
          <p:cNvSpPr txBox="1"/>
          <p:nvPr/>
        </p:nvSpPr>
        <p:spPr>
          <a:xfrm>
            <a:off x="135112" y="1157098"/>
            <a:ext cx="1480137" cy="584775"/>
          </a:xfrm>
          <a:prstGeom prst="rect">
            <a:avLst/>
          </a:prstGeom>
          <a:solidFill>
            <a:schemeClr val="accent4">
              <a:lumMod val="20000"/>
              <a:lumOff val="80000"/>
            </a:schemeClr>
          </a:solidFill>
          <a:effectLst>
            <a:softEdge rad="127000"/>
          </a:effectLst>
        </p:spPr>
        <p:txBody>
          <a:bodyPr wrap="square" rtlCol="0">
            <a:spAutoFit/>
          </a:bodyPr>
          <a:lstStyle/>
          <a:p>
            <a:pPr algn="ctr"/>
            <a:r>
              <a:rPr kumimoji="1" lang="ja-JP" altLang="en-US" sz="3200" b="1" dirty="0" smtClean="0">
                <a:latin typeface="BIZ UDPゴシック" panose="020B0400000000000000" pitchFamily="50" charset="-128"/>
                <a:ea typeface="BIZ UDPゴシック" panose="020B0400000000000000" pitchFamily="50" charset="-128"/>
              </a:rPr>
              <a:t>保健師</a:t>
            </a:r>
            <a:endParaRPr kumimoji="1" lang="ja-JP" altLang="en-US" sz="3200" b="1" dirty="0">
              <a:latin typeface="BIZ UDPゴシック" panose="020B0400000000000000" pitchFamily="50" charset="-128"/>
              <a:ea typeface="BIZ UDPゴシック" panose="020B0400000000000000" pitchFamily="50" charset="-128"/>
            </a:endParaRPr>
          </a:p>
        </p:txBody>
      </p:sp>
      <p:sp>
        <p:nvSpPr>
          <p:cNvPr id="14" name="テキスト ボックス 13"/>
          <p:cNvSpPr txBox="1"/>
          <p:nvPr/>
        </p:nvSpPr>
        <p:spPr>
          <a:xfrm>
            <a:off x="8893879" y="1214189"/>
            <a:ext cx="3170802" cy="584775"/>
          </a:xfrm>
          <a:prstGeom prst="rect">
            <a:avLst/>
          </a:prstGeom>
          <a:solidFill>
            <a:schemeClr val="accent4">
              <a:lumMod val="20000"/>
              <a:lumOff val="80000"/>
            </a:schemeClr>
          </a:solidFill>
          <a:effectLst>
            <a:softEdge rad="127000"/>
          </a:effectLst>
        </p:spPr>
        <p:txBody>
          <a:bodyPr wrap="square" rtlCol="0">
            <a:spAutoFit/>
          </a:bodyPr>
          <a:lstStyle/>
          <a:p>
            <a:pPr algn="ctr"/>
            <a:r>
              <a:rPr lang="ja-JP" altLang="en-US" sz="3200" b="1" dirty="0">
                <a:latin typeface="BIZ UDPゴシック" panose="020B0400000000000000" pitchFamily="50" charset="-128"/>
                <a:ea typeface="BIZ UDPゴシック" panose="020B0400000000000000" pitchFamily="50" charset="-128"/>
              </a:rPr>
              <a:t>ケースワーカー</a:t>
            </a:r>
            <a:endParaRPr kumimoji="1" lang="ja-JP" altLang="en-US" sz="3200" b="1" dirty="0">
              <a:latin typeface="BIZ UDPゴシック" panose="020B0400000000000000" pitchFamily="50" charset="-128"/>
              <a:ea typeface="BIZ UDPゴシック" panose="020B0400000000000000" pitchFamily="50" charset="-128"/>
            </a:endParaRPr>
          </a:p>
        </p:txBody>
      </p:sp>
      <p:sp>
        <p:nvSpPr>
          <p:cNvPr id="4" name="スライド番号プレースホルダー 3"/>
          <p:cNvSpPr>
            <a:spLocks noGrp="1"/>
          </p:cNvSpPr>
          <p:nvPr>
            <p:ph type="sldNum" sz="quarter" idx="12"/>
          </p:nvPr>
        </p:nvSpPr>
        <p:spPr/>
        <p:txBody>
          <a:bodyPr/>
          <a:lstStyle/>
          <a:p>
            <a:fld id="{4DD14981-E22F-4F27-A88F-65024D9C3834}" type="slidenum">
              <a:rPr kumimoji="1" lang="ja-JP" altLang="en-US" smtClean="0"/>
              <a:t>2</a:t>
            </a:fld>
            <a:endParaRPr kumimoji="1" lang="ja-JP" altLang="en-US"/>
          </a:p>
        </p:txBody>
      </p:sp>
    </p:spTree>
    <p:extLst>
      <p:ext uri="{BB962C8B-B14F-4D97-AF65-F5344CB8AC3E}">
        <p14:creationId xmlns:p14="http://schemas.microsoft.com/office/powerpoint/2010/main" val="595358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up)">
                                      <p:cBhvr>
                                        <p:cTn id="7" dur="500"/>
                                        <p:tgtEl>
                                          <p:spTgt spid="12"/>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wipe(up)">
                                      <p:cBhvr>
                                        <p:cTn id="10" dur="500"/>
                                        <p:tgtEl>
                                          <p:spTgt spid="13"/>
                                        </p:tgtEl>
                                      </p:cBhvr>
                                    </p:animEffect>
                                  </p:childTnLst>
                                </p:cTn>
                              </p:par>
                            </p:childTnLst>
                          </p:cTn>
                        </p:par>
                        <p:par>
                          <p:cTn id="11" fill="hold">
                            <p:stCondLst>
                              <p:cond delay="500"/>
                            </p:stCondLst>
                            <p:childTnLst>
                              <p:par>
                                <p:cTn id="12" presetID="22" presetClass="entr" presetSubtype="1" fill="hold" grpId="0" nodeType="after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wipe(up)">
                                      <p:cBhvr>
                                        <p:cTn id="1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楕円 31"/>
          <p:cNvSpPr/>
          <p:nvPr/>
        </p:nvSpPr>
        <p:spPr>
          <a:xfrm>
            <a:off x="396440" y="1985960"/>
            <a:ext cx="11490036" cy="4654152"/>
          </a:xfrm>
          <a:prstGeom prst="ellipse">
            <a:avLst/>
          </a:prstGeom>
          <a:solidFill>
            <a:schemeClr val="accent1">
              <a:lumMod val="20000"/>
              <a:lumOff val="80000"/>
            </a:scheme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角丸四角形 3"/>
          <p:cNvSpPr/>
          <p:nvPr/>
        </p:nvSpPr>
        <p:spPr>
          <a:xfrm>
            <a:off x="2252031" y="2677218"/>
            <a:ext cx="9458163" cy="2326132"/>
          </a:xfrm>
          <a:prstGeom prst="roundRect">
            <a:avLst>
              <a:gd name="adj" fmla="val 8002"/>
            </a:avLst>
          </a:prstGeom>
          <a:ln w="38100">
            <a:solidFill>
              <a:schemeClr val="accent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5" name="テキスト ボックス 4"/>
          <p:cNvSpPr txBox="1"/>
          <p:nvPr/>
        </p:nvSpPr>
        <p:spPr>
          <a:xfrm>
            <a:off x="3814871" y="2416502"/>
            <a:ext cx="4765964" cy="523220"/>
          </a:xfrm>
          <a:prstGeom prst="rect">
            <a:avLst/>
          </a:prstGeom>
          <a:solidFill>
            <a:schemeClr val="accent2">
              <a:lumMod val="40000"/>
              <a:lumOff val="60000"/>
            </a:schemeClr>
          </a:solidFill>
          <a:ln w="38100">
            <a:noFill/>
          </a:ln>
        </p:spPr>
        <p:txBody>
          <a:bodyPr wrap="square" rtlCol="0">
            <a:spAutoFit/>
          </a:bodyPr>
          <a:lstStyle/>
          <a:p>
            <a:pPr algn="ctr"/>
            <a:r>
              <a:rPr kumimoji="1" lang="ja-JP" altLang="en-US" sz="2800" dirty="0" smtClean="0">
                <a:latin typeface="BIZ UDPゴシック" panose="020B0400000000000000" pitchFamily="50" charset="-128"/>
                <a:ea typeface="BIZ UDPゴシック" panose="020B0400000000000000" pitchFamily="50" charset="-128"/>
              </a:rPr>
              <a:t>こども家庭支援室（各区）</a:t>
            </a:r>
            <a:endParaRPr kumimoji="1" lang="ja-JP" altLang="en-US" sz="2800" dirty="0">
              <a:latin typeface="BIZ UDPゴシック" panose="020B0400000000000000" pitchFamily="50" charset="-128"/>
              <a:ea typeface="BIZ UDPゴシック" panose="020B0400000000000000" pitchFamily="50" charset="-128"/>
            </a:endParaRPr>
          </a:p>
        </p:txBody>
      </p:sp>
      <p:sp>
        <p:nvSpPr>
          <p:cNvPr id="6" name="テキスト ボックス 5"/>
          <p:cNvSpPr txBox="1"/>
          <p:nvPr/>
        </p:nvSpPr>
        <p:spPr>
          <a:xfrm>
            <a:off x="2330461" y="2963436"/>
            <a:ext cx="9257943" cy="1631216"/>
          </a:xfrm>
          <a:prstGeom prst="rect">
            <a:avLst/>
          </a:prstGeom>
          <a:noFill/>
        </p:spPr>
        <p:txBody>
          <a:bodyPr wrap="square" rtlCol="0">
            <a:spAutoFit/>
          </a:bodyPr>
          <a:lstStyle/>
          <a:p>
            <a:r>
              <a:rPr kumimoji="1" lang="ja-JP" altLang="en-US" sz="2000" dirty="0" smtClean="0">
                <a:latin typeface="BIZ UDPゴシック" panose="020B0400000000000000" pitchFamily="50" charset="-128"/>
                <a:ea typeface="BIZ UDPゴシック" panose="020B0400000000000000" pitchFamily="50" charset="-128"/>
              </a:rPr>
              <a:t>・児童および妊産婦の福祉や母子保健の相談等</a:t>
            </a:r>
            <a:endParaRPr kumimoji="1" lang="en-US" altLang="ja-JP" sz="2000" dirty="0" smtClean="0">
              <a:latin typeface="BIZ UDPゴシック" panose="020B0400000000000000" pitchFamily="50" charset="-128"/>
              <a:ea typeface="BIZ UDPゴシック" panose="020B0400000000000000" pitchFamily="50" charset="-128"/>
            </a:endParaRPr>
          </a:p>
          <a:p>
            <a:r>
              <a:rPr lang="ja-JP" altLang="en-US" sz="2000" dirty="0" smtClean="0">
                <a:latin typeface="BIZ UDPゴシック" panose="020B0400000000000000" pitchFamily="50" charset="-128"/>
                <a:ea typeface="BIZ UDPゴシック" panose="020B0400000000000000" pitchFamily="50" charset="-128"/>
              </a:rPr>
              <a:t>・把握・情報提供、必要な調査・指導等</a:t>
            </a:r>
            <a:endParaRPr lang="en-US" altLang="ja-JP" sz="2000" dirty="0" smtClean="0">
              <a:latin typeface="BIZ UDPゴシック" panose="020B0400000000000000" pitchFamily="50" charset="-128"/>
              <a:ea typeface="BIZ UDPゴシック" panose="020B0400000000000000" pitchFamily="50" charset="-128"/>
            </a:endParaRPr>
          </a:p>
          <a:p>
            <a:r>
              <a:rPr kumimoji="1" lang="ja-JP" altLang="en-US" sz="2000" dirty="0" smtClean="0">
                <a:latin typeface="BIZ UDPゴシック" panose="020B0400000000000000" pitchFamily="50" charset="-128"/>
                <a:ea typeface="BIZ UDPゴシック" panose="020B0400000000000000" pitchFamily="50" charset="-128"/>
              </a:rPr>
              <a:t>・支援を要するこども・妊産婦等へのサポートプランの作成、連絡調整</a:t>
            </a:r>
            <a:endParaRPr kumimoji="1" lang="en-US" altLang="ja-JP" sz="2000" dirty="0" smtClean="0">
              <a:latin typeface="BIZ UDPゴシック" panose="020B0400000000000000" pitchFamily="50" charset="-128"/>
              <a:ea typeface="BIZ UDPゴシック" panose="020B0400000000000000" pitchFamily="50" charset="-128"/>
            </a:endParaRPr>
          </a:p>
          <a:p>
            <a:r>
              <a:rPr lang="ja-JP" altLang="en-US" sz="2000" dirty="0" smtClean="0">
                <a:latin typeface="BIZ UDPゴシック" panose="020B0400000000000000" pitchFamily="50" charset="-128"/>
                <a:ea typeface="BIZ UDPゴシック" panose="020B0400000000000000" pitchFamily="50" charset="-128"/>
              </a:rPr>
              <a:t>・保健指導、健康診査等</a:t>
            </a:r>
            <a:endParaRPr kumimoji="1" lang="en-US" altLang="ja-JP" sz="2000" dirty="0" smtClean="0">
              <a:latin typeface="BIZ UDPゴシック" panose="020B0400000000000000" pitchFamily="50" charset="-128"/>
              <a:ea typeface="BIZ UDPゴシック" panose="020B0400000000000000" pitchFamily="50" charset="-128"/>
            </a:endParaRPr>
          </a:p>
          <a:p>
            <a:r>
              <a:rPr lang="ja-JP" altLang="en-US" sz="2000" dirty="0" smtClean="0">
                <a:latin typeface="BIZ UDPゴシック" panose="020B0400000000000000" pitchFamily="50" charset="-128"/>
                <a:ea typeface="BIZ UDPゴシック" panose="020B0400000000000000" pitchFamily="50" charset="-128"/>
              </a:rPr>
              <a:t>・地域資源の開拓</a:t>
            </a:r>
            <a:endParaRPr lang="en-US" altLang="ja-JP" sz="2000" dirty="0" smtClean="0">
              <a:latin typeface="BIZ UDPゴシック" panose="020B0400000000000000" pitchFamily="50" charset="-128"/>
              <a:ea typeface="BIZ UDPゴシック" panose="020B0400000000000000" pitchFamily="50" charset="-128"/>
            </a:endParaRPr>
          </a:p>
        </p:txBody>
      </p:sp>
      <p:sp>
        <p:nvSpPr>
          <p:cNvPr id="7" name="角丸四角形 6"/>
          <p:cNvSpPr/>
          <p:nvPr/>
        </p:nvSpPr>
        <p:spPr>
          <a:xfrm>
            <a:off x="103907" y="2004291"/>
            <a:ext cx="2082800" cy="1819564"/>
          </a:xfrm>
          <a:prstGeom prst="roundRect">
            <a:avLst>
              <a:gd name="adj" fmla="val 13406"/>
            </a:avLst>
          </a:prstGeom>
          <a:ln w="38100">
            <a:solidFill>
              <a:schemeClr val="accent6"/>
            </a:solidFill>
          </a:ln>
        </p:spPr>
        <p:style>
          <a:lnRef idx="2">
            <a:schemeClr val="accent6"/>
          </a:lnRef>
          <a:fillRef idx="1">
            <a:schemeClr val="lt1"/>
          </a:fillRef>
          <a:effectRef idx="0">
            <a:schemeClr val="accent6"/>
          </a:effectRef>
          <a:fontRef idx="minor">
            <a:schemeClr val="dk1"/>
          </a:fontRef>
        </p:style>
        <p:txBody>
          <a:bodyPr rtlCol="0" anchor="b"/>
          <a:lstStyle/>
          <a:p>
            <a:pPr algn="ctr"/>
            <a:r>
              <a:rPr kumimoji="1" lang="ja-JP" altLang="en-US" sz="2000" dirty="0" smtClean="0">
                <a:latin typeface="BIZ UDPゴシック" panose="020B0400000000000000" pitchFamily="50" charset="-128"/>
                <a:ea typeface="BIZ UDPゴシック" panose="020B0400000000000000" pitchFamily="50" charset="-128"/>
              </a:rPr>
              <a:t>保育所、幼稚園、認定こども園、地域子育て支援拠点等</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8" name="テキスト ボックス 7"/>
          <p:cNvSpPr txBox="1"/>
          <p:nvPr/>
        </p:nvSpPr>
        <p:spPr>
          <a:xfrm>
            <a:off x="233806" y="1334628"/>
            <a:ext cx="1849579" cy="830997"/>
          </a:xfrm>
          <a:prstGeom prst="rect">
            <a:avLst/>
          </a:prstGeom>
          <a:solidFill>
            <a:schemeClr val="accent6">
              <a:lumMod val="40000"/>
              <a:lumOff val="60000"/>
            </a:schemeClr>
          </a:solidFill>
          <a:ln w="38100">
            <a:noFill/>
          </a:ln>
        </p:spPr>
        <p:txBody>
          <a:bodyPr wrap="square" rtlCol="0">
            <a:spAutoFit/>
          </a:bodyPr>
          <a:lstStyle/>
          <a:p>
            <a:pPr algn="ctr"/>
            <a:r>
              <a:rPr lang="ja-JP" altLang="en-US" sz="2400" dirty="0">
                <a:latin typeface="BIZ UDPゴシック" panose="020B0400000000000000" pitchFamily="50" charset="-128"/>
                <a:ea typeface="BIZ UDPゴシック" panose="020B0400000000000000" pitchFamily="50" charset="-128"/>
              </a:rPr>
              <a:t>地域子育て</a:t>
            </a:r>
            <a:r>
              <a:rPr lang="ja-JP" altLang="en-US" sz="2400" dirty="0" smtClean="0">
                <a:latin typeface="BIZ UDPゴシック" panose="020B0400000000000000" pitchFamily="50" charset="-128"/>
                <a:ea typeface="BIZ UDPゴシック" panose="020B0400000000000000" pitchFamily="50" charset="-128"/>
              </a:rPr>
              <a:t>相談機関</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9" name="角丸四角形 8"/>
          <p:cNvSpPr/>
          <p:nvPr/>
        </p:nvSpPr>
        <p:spPr>
          <a:xfrm>
            <a:off x="3583700" y="1255407"/>
            <a:ext cx="5201227" cy="581893"/>
          </a:xfrm>
          <a:prstGeom prst="round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latin typeface="BIZ UDPゴシック" panose="020B0400000000000000" pitchFamily="50" charset="-128"/>
                <a:ea typeface="BIZ UDPゴシック" panose="020B0400000000000000" pitchFamily="50" charset="-128"/>
              </a:rPr>
              <a:t>妊産婦、こども、その他保護者</a:t>
            </a:r>
            <a:endParaRPr kumimoji="1" lang="ja-JP" altLang="en-US" sz="2400" dirty="0">
              <a:solidFill>
                <a:schemeClr val="tx1"/>
              </a:solidFill>
              <a:latin typeface="BIZ UDPゴシック" panose="020B0400000000000000" pitchFamily="50" charset="-128"/>
              <a:ea typeface="BIZ UDPゴシック" panose="020B0400000000000000" pitchFamily="50" charset="-128"/>
            </a:endParaRPr>
          </a:p>
        </p:txBody>
      </p:sp>
      <p:grpSp>
        <p:nvGrpSpPr>
          <p:cNvPr id="2" name="グループ化 1"/>
          <p:cNvGrpSpPr/>
          <p:nvPr/>
        </p:nvGrpSpPr>
        <p:grpSpPr>
          <a:xfrm rot="4239038">
            <a:off x="9968732" y="2126322"/>
            <a:ext cx="954302" cy="944871"/>
            <a:chOff x="9348615" y="1820430"/>
            <a:chExt cx="954302" cy="944871"/>
          </a:xfrm>
        </p:grpSpPr>
        <p:sp>
          <p:nvSpPr>
            <p:cNvPr id="12" name="下カーブ矢印 11"/>
            <p:cNvSpPr/>
            <p:nvPr/>
          </p:nvSpPr>
          <p:spPr>
            <a:xfrm rot="20787809">
              <a:off x="9348615" y="1820430"/>
              <a:ext cx="872329" cy="480178"/>
            </a:xfrm>
            <a:prstGeom prst="curvedDownArrow">
              <a:avLst>
                <a:gd name="adj1" fmla="val 25000"/>
                <a:gd name="adj2" fmla="val 50000"/>
                <a:gd name="adj3" fmla="val 400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3" name="下カーブ矢印 12"/>
            <p:cNvSpPr/>
            <p:nvPr/>
          </p:nvSpPr>
          <p:spPr>
            <a:xfrm rot="9881357">
              <a:off x="9463632" y="2274722"/>
              <a:ext cx="839285" cy="490579"/>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11" name="角丸四角形 10"/>
          <p:cNvSpPr/>
          <p:nvPr/>
        </p:nvSpPr>
        <p:spPr>
          <a:xfrm>
            <a:off x="7529359" y="4666801"/>
            <a:ext cx="4105565" cy="558310"/>
          </a:xfrm>
          <a:prstGeom prst="roundRect">
            <a:avLst/>
          </a:prstGeom>
          <a:solidFill>
            <a:schemeClr val="accent2">
              <a:lumMod val="20000"/>
              <a:lumOff val="80000"/>
            </a:schemeClr>
          </a:solidFill>
          <a:ln>
            <a:noFill/>
          </a:ln>
        </p:spPr>
        <p:style>
          <a:lnRef idx="0">
            <a:scrgbClr r="0" g="0" b="0"/>
          </a:lnRef>
          <a:fillRef idx="0">
            <a:scrgbClr r="0" g="0" b="0"/>
          </a:fillRef>
          <a:effectRef idx="0">
            <a:scrgbClr r="0" g="0" b="0"/>
          </a:effectRef>
          <a:fontRef idx="minor">
            <a:schemeClr val="accent5"/>
          </a:fontRef>
        </p:style>
        <p:txBody>
          <a:bodyPr rtlCol="0" anchor="ctr"/>
          <a:lstStyle/>
          <a:p>
            <a:pPr algn="ctr"/>
            <a:r>
              <a:rPr kumimoji="1" lang="ja-JP" altLang="en-US" sz="2400" dirty="0" smtClean="0">
                <a:solidFill>
                  <a:schemeClr val="tx1"/>
                </a:solidFill>
                <a:latin typeface="BIZ UDPゴシック" panose="020B0400000000000000" pitchFamily="50" charset="-128"/>
                <a:ea typeface="BIZ UDPゴシック" panose="020B0400000000000000" pitchFamily="50" charset="-128"/>
              </a:rPr>
              <a:t>要保護児童対策地域協議会</a:t>
            </a:r>
            <a:endParaRPr kumimoji="1"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14" name="下矢印 13"/>
          <p:cNvSpPr/>
          <p:nvPr/>
        </p:nvSpPr>
        <p:spPr>
          <a:xfrm>
            <a:off x="5835214" y="1862752"/>
            <a:ext cx="517236" cy="50500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角丸四角形 14"/>
          <p:cNvSpPr/>
          <p:nvPr/>
        </p:nvSpPr>
        <p:spPr>
          <a:xfrm>
            <a:off x="233806" y="3759200"/>
            <a:ext cx="1849579" cy="803564"/>
          </a:xfrm>
          <a:prstGeom prst="roundRect">
            <a:avLst/>
          </a:prstGeom>
          <a:solidFill>
            <a:schemeClr val="accent6">
              <a:lumMod val="20000"/>
              <a:lumOff val="80000"/>
            </a:schemeClr>
          </a:solidFill>
          <a:ln w="28575">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rgbClr val="FF0000"/>
                </a:solidFill>
                <a:latin typeface="BIZ UDPゴシック" panose="020B0400000000000000" pitchFamily="50" charset="-128"/>
                <a:ea typeface="BIZ UDPゴシック" panose="020B0400000000000000" pitchFamily="50" charset="-128"/>
              </a:rPr>
              <a:t>こども</a:t>
            </a:r>
            <a:endParaRPr kumimoji="1" lang="en-US" altLang="ja-JP" sz="2400" b="1" dirty="0" smtClean="0">
              <a:solidFill>
                <a:srgbClr val="FF0000"/>
              </a:solidFill>
              <a:latin typeface="BIZ UDPゴシック" panose="020B0400000000000000" pitchFamily="50" charset="-128"/>
              <a:ea typeface="BIZ UDPゴシック" panose="020B0400000000000000" pitchFamily="50" charset="-128"/>
            </a:endParaRPr>
          </a:p>
          <a:p>
            <a:pPr algn="ctr"/>
            <a:r>
              <a:rPr kumimoji="1" lang="ja-JP" altLang="en-US" sz="2400" b="1" dirty="0" smtClean="0">
                <a:solidFill>
                  <a:srgbClr val="FF0000"/>
                </a:solidFill>
                <a:latin typeface="BIZ UDPゴシック" panose="020B0400000000000000" pitchFamily="50" charset="-128"/>
                <a:ea typeface="BIZ UDPゴシック" panose="020B0400000000000000" pitchFamily="50" charset="-128"/>
              </a:rPr>
              <a:t>サポーター</a:t>
            </a:r>
            <a:endParaRPr kumimoji="1" lang="ja-JP" altLang="en-US" sz="2400" b="1" dirty="0">
              <a:solidFill>
                <a:srgbClr val="FF0000"/>
              </a:solidFill>
              <a:latin typeface="BIZ UDPゴシック" panose="020B0400000000000000" pitchFamily="50" charset="-128"/>
              <a:ea typeface="BIZ UDPゴシック" panose="020B0400000000000000" pitchFamily="50" charset="-128"/>
            </a:endParaRPr>
          </a:p>
        </p:txBody>
      </p:sp>
      <p:sp>
        <p:nvSpPr>
          <p:cNvPr id="16" name="角丸四角形 15"/>
          <p:cNvSpPr/>
          <p:nvPr/>
        </p:nvSpPr>
        <p:spPr>
          <a:xfrm>
            <a:off x="1421977" y="5693733"/>
            <a:ext cx="1431637" cy="452243"/>
          </a:xfrm>
          <a:prstGeom prst="roundRect">
            <a:avLst/>
          </a:prstGeom>
          <a:ln w="28575">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latin typeface="BIZ UDPゴシック" panose="020B0400000000000000" pitchFamily="50" charset="-128"/>
                <a:ea typeface="BIZ UDPゴシック" panose="020B0400000000000000" pitchFamily="50" charset="-128"/>
              </a:rPr>
              <a:t>こども食堂</a:t>
            </a:r>
            <a:endParaRPr kumimoji="1" lang="ja-JP" altLang="en-US" dirty="0">
              <a:latin typeface="BIZ UDPゴシック" panose="020B0400000000000000" pitchFamily="50" charset="-128"/>
              <a:ea typeface="BIZ UDPゴシック" panose="020B0400000000000000" pitchFamily="50" charset="-128"/>
            </a:endParaRPr>
          </a:p>
        </p:txBody>
      </p:sp>
      <p:sp>
        <p:nvSpPr>
          <p:cNvPr id="17" name="角丸四角形 16"/>
          <p:cNvSpPr/>
          <p:nvPr/>
        </p:nvSpPr>
        <p:spPr>
          <a:xfrm>
            <a:off x="3025043" y="5702676"/>
            <a:ext cx="1431637" cy="452243"/>
          </a:xfrm>
          <a:prstGeom prst="roundRect">
            <a:avLst/>
          </a:prstGeom>
          <a:ln w="28575">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dirty="0">
                <a:latin typeface="BIZ UDPゴシック" panose="020B0400000000000000" pitchFamily="50" charset="-128"/>
                <a:ea typeface="BIZ UDPゴシック" panose="020B0400000000000000" pitchFamily="50" charset="-128"/>
              </a:rPr>
              <a:t>保育所</a:t>
            </a:r>
            <a:endParaRPr kumimoji="1" lang="ja-JP" altLang="en-US" dirty="0">
              <a:latin typeface="BIZ UDPゴシック" panose="020B0400000000000000" pitchFamily="50" charset="-128"/>
              <a:ea typeface="BIZ UDPゴシック" panose="020B0400000000000000" pitchFamily="50" charset="-128"/>
            </a:endParaRPr>
          </a:p>
        </p:txBody>
      </p:sp>
      <p:sp>
        <p:nvSpPr>
          <p:cNvPr id="18" name="角丸四角形 17"/>
          <p:cNvSpPr/>
          <p:nvPr/>
        </p:nvSpPr>
        <p:spPr>
          <a:xfrm>
            <a:off x="4600997" y="5717661"/>
            <a:ext cx="1735266" cy="452243"/>
          </a:xfrm>
          <a:prstGeom prst="roundRect">
            <a:avLst/>
          </a:prstGeom>
          <a:ln w="28575">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a:latin typeface="BIZ UDPゴシック" panose="020B0400000000000000" pitchFamily="50" charset="-128"/>
                <a:ea typeface="BIZ UDPゴシック" panose="020B0400000000000000" pitchFamily="50" charset="-128"/>
              </a:rPr>
              <a:t>ショートステイ</a:t>
            </a:r>
            <a:endParaRPr kumimoji="1" lang="ja-JP" altLang="en-US" sz="1600" dirty="0">
              <a:latin typeface="BIZ UDPゴシック" panose="020B0400000000000000" pitchFamily="50" charset="-128"/>
              <a:ea typeface="BIZ UDPゴシック" panose="020B0400000000000000" pitchFamily="50" charset="-128"/>
            </a:endParaRPr>
          </a:p>
        </p:txBody>
      </p:sp>
      <p:sp>
        <p:nvSpPr>
          <p:cNvPr id="19" name="角丸四角形 18"/>
          <p:cNvSpPr/>
          <p:nvPr/>
        </p:nvSpPr>
        <p:spPr>
          <a:xfrm>
            <a:off x="6436797" y="5717662"/>
            <a:ext cx="1440288" cy="452243"/>
          </a:xfrm>
          <a:prstGeom prst="roundRect">
            <a:avLst/>
          </a:prstGeom>
          <a:ln w="28575">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dirty="0">
                <a:latin typeface="BIZ UDPゴシック" panose="020B0400000000000000" pitchFamily="50" charset="-128"/>
                <a:ea typeface="BIZ UDPゴシック" panose="020B0400000000000000" pitchFamily="50" charset="-128"/>
              </a:rPr>
              <a:t>児童館</a:t>
            </a:r>
            <a:endParaRPr kumimoji="1" lang="ja-JP" altLang="en-US" dirty="0">
              <a:latin typeface="BIZ UDPゴシック" panose="020B0400000000000000" pitchFamily="50" charset="-128"/>
              <a:ea typeface="BIZ UDPゴシック" panose="020B0400000000000000" pitchFamily="50" charset="-128"/>
            </a:endParaRPr>
          </a:p>
        </p:txBody>
      </p:sp>
      <p:sp>
        <p:nvSpPr>
          <p:cNvPr id="20" name="角丸四角形 19"/>
          <p:cNvSpPr/>
          <p:nvPr/>
        </p:nvSpPr>
        <p:spPr>
          <a:xfrm>
            <a:off x="1542388" y="6270514"/>
            <a:ext cx="1735266" cy="452243"/>
          </a:xfrm>
          <a:prstGeom prst="roundRect">
            <a:avLst/>
          </a:prstGeom>
          <a:ln w="28575">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dirty="0">
                <a:latin typeface="BIZ UDPゴシック" panose="020B0400000000000000" pitchFamily="50" charset="-128"/>
                <a:ea typeface="BIZ UDPゴシック" panose="020B0400000000000000" pitchFamily="50" charset="-128"/>
              </a:rPr>
              <a:t>子育て広場</a:t>
            </a:r>
            <a:endParaRPr kumimoji="1" lang="ja-JP" altLang="en-US" dirty="0">
              <a:latin typeface="BIZ UDPゴシック" panose="020B0400000000000000" pitchFamily="50" charset="-128"/>
              <a:ea typeface="BIZ UDPゴシック" panose="020B0400000000000000" pitchFamily="50" charset="-128"/>
            </a:endParaRPr>
          </a:p>
        </p:txBody>
      </p:sp>
      <p:sp>
        <p:nvSpPr>
          <p:cNvPr id="21" name="角丸四角形 20"/>
          <p:cNvSpPr/>
          <p:nvPr/>
        </p:nvSpPr>
        <p:spPr>
          <a:xfrm>
            <a:off x="5441003" y="6307799"/>
            <a:ext cx="1541302" cy="452243"/>
          </a:xfrm>
          <a:prstGeom prst="roundRect">
            <a:avLst/>
          </a:prstGeom>
          <a:ln w="28575">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dirty="0">
                <a:latin typeface="BIZ UDPゴシック" panose="020B0400000000000000" pitchFamily="50" charset="-128"/>
                <a:ea typeface="BIZ UDPゴシック" panose="020B0400000000000000" pitchFamily="50" charset="-128"/>
              </a:rPr>
              <a:t>医療機関</a:t>
            </a:r>
            <a:endParaRPr kumimoji="1" lang="ja-JP" altLang="en-US" dirty="0">
              <a:latin typeface="BIZ UDPゴシック" panose="020B0400000000000000" pitchFamily="50" charset="-128"/>
              <a:ea typeface="BIZ UDPゴシック" panose="020B0400000000000000" pitchFamily="50" charset="-128"/>
            </a:endParaRPr>
          </a:p>
        </p:txBody>
      </p:sp>
      <p:sp>
        <p:nvSpPr>
          <p:cNvPr id="22" name="角丸四角形 21"/>
          <p:cNvSpPr/>
          <p:nvPr/>
        </p:nvSpPr>
        <p:spPr>
          <a:xfrm>
            <a:off x="9413074" y="6315738"/>
            <a:ext cx="1541302" cy="452243"/>
          </a:xfrm>
          <a:prstGeom prst="roundRect">
            <a:avLst/>
          </a:prstGeom>
          <a:ln w="28575">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dirty="0">
                <a:latin typeface="BIZ UDPゴシック" panose="020B0400000000000000" pitchFamily="50" charset="-128"/>
                <a:ea typeface="BIZ UDPゴシック" panose="020B0400000000000000" pitchFamily="50" charset="-128"/>
              </a:rPr>
              <a:t>産後ケア</a:t>
            </a:r>
            <a:endParaRPr kumimoji="1" lang="ja-JP" altLang="en-US" dirty="0">
              <a:latin typeface="BIZ UDPゴシック" panose="020B0400000000000000" pitchFamily="50" charset="-128"/>
              <a:ea typeface="BIZ UDPゴシック" panose="020B0400000000000000" pitchFamily="50" charset="-128"/>
            </a:endParaRPr>
          </a:p>
        </p:txBody>
      </p:sp>
      <p:sp>
        <p:nvSpPr>
          <p:cNvPr id="23" name="角丸四角形 22"/>
          <p:cNvSpPr/>
          <p:nvPr/>
        </p:nvSpPr>
        <p:spPr>
          <a:xfrm>
            <a:off x="7168637" y="6307800"/>
            <a:ext cx="2094312" cy="452243"/>
          </a:xfrm>
          <a:prstGeom prst="roundRect">
            <a:avLst/>
          </a:prstGeom>
          <a:ln w="28575">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latin typeface="BIZ UDPゴシック" panose="020B0400000000000000" pitchFamily="50" charset="-128"/>
                <a:ea typeface="BIZ UDPゴシック" panose="020B0400000000000000" pitchFamily="50" charset="-128"/>
              </a:rPr>
              <a:t>産前産後サポート</a:t>
            </a:r>
            <a:endParaRPr kumimoji="1" lang="ja-JP" altLang="en-US" dirty="0">
              <a:latin typeface="BIZ UDPゴシック" panose="020B0400000000000000" pitchFamily="50" charset="-128"/>
              <a:ea typeface="BIZ UDPゴシック" panose="020B0400000000000000" pitchFamily="50" charset="-128"/>
            </a:endParaRPr>
          </a:p>
        </p:txBody>
      </p:sp>
      <p:sp>
        <p:nvSpPr>
          <p:cNvPr id="24" name="角丸四角形 23"/>
          <p:cNvSpPr/>
          <p:nvPr/>
        </p:nvSpPr>
        <p:spPr>
          <a:xfrm>
            <a:off x="8061296" y="5717662"/>
            <a:ext cx="1165581" cy="452243"/>
          </a:xfrm>
          <a:prstGeom prst="roundRect">
            <a:avLst/>
          </a:prstGeom>
          <a:ln w="28575">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dirty="0" smtClean="0">
                <a:latin typeface="BIZ UDPゴシック" panose="020B0400000000000000" pitchFamily="50" charset="-128"/>
                <a:ea typeface="BIZ UDPゴシック" panose="020B0400000000000000" pitchFamily="50" charset="-128"/>
              </a:rPr>
              <a:t>学校</a:t>
            </a:r>
            <a:endParaRPr kumimoji="1" lang="ja-JP" altLang="en-US" dirty="0">
              <a:latin typeface="BIZ UDPゴシック" panose="020B0400000000000000" pitchFamily="50" charset="-128"/>
              <a:ea typeface="BIZ UDPゴシック" panose="020B0400000000000000" pitchFamily="50" charset="-128"/>
            </a:endParaRPr>
          </a:p>
        </p:txBody>
      </p:sp>
      <p:sp>
        <p:nvSpPr>
          <p:cNvPr id="25" name="角丸四角形 24"/>
          <p:cNvSpPr/>
          <p:nvPr/>
        </p:nvSpPr>
        <p:spPr>
          <a:xfrm>
            <a:off x="9386510" y="5718013"/>
            <a:ext cx="1493366" cy="452243"/>
          </a:xfrm>
          <a:prstGeom prst="roundRect">
            <a:avLst/>
          </a:prstGeom>
          <a:ln w="28575">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dirty="0">
                <a:latin typeface="BIZ UDPゴシック" panose="020B0400000000000000" pitchFamily="50" charset="-128"/>
                <a:ea typeface="BIZ UDPゴシック" panose="020B0400000000000000" pitchFamily="50" charset="-128"/>
              </a:rPr>
              <a:t>障害児支援</a:t>
            </a:r>
            <a:endParaRPr kumimoji="1" lang="ja-JP" altLang="en-US" dirty="0">
              <a:latin typeface="BIZ UDPゴシック" panose="020B0400000000000000" pitchFamily="50" charset="-128"/>
              <a:ea typeface="BIZ UDPゴシック" panose="020B0400000000000000" pitchFamily="50" charset="-128"/>
            </a:endParaRPr>
          </a:p>
        </p:txBody>
      </p:sp>
      <p:sp>
        <p:nvSpPr>
          <p:cNvPr id="26" name="角丸四角形 25"/>
          <p:cNvSpPr/>
          <p:nvPr/>
        </p:nvSpPr>
        <p:spPr>
          <a:xfrm>
            <a:off x="3447714" y="6290541"/>
            <a:ext cx="1815597" cy="452243"/>
          </a:xfrm>
          <a:prstGeom prst="roundRect">
            <a:avLst/>
          </a:prstGeom>
          <a:ln w="28575">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a:latin typeface="BIZ UDPゴシック" panose="020B0400000000000000" pitchFamily="50" charset="-128"/>
                <a:ea typeface="BIZ UDPゴシック" panose="020B0400000000000000" pitchFamily="50" charset="-128"/>
              </a:rPr>
              <a:t>子どもの居場所</a:t>
            </a:r>
            <a:endParaRPr kumimoji="1" lang="ja-JP" altLang="en-US" sz="1600" dirty="0">
              <a:latin typeface="BIZ UDPゴシック" panose="020B0400000000000000" pitchFamily="50" charset="-128"/>
              <a:ea typeface="BIZ UDPゴシック" panose="020B0400000000000000" pitchFamily="50" charset="-128"/>
            </a:endParaRPr>
          </a:p>
        </p:txBody>
      </p:sp>
      <p:sp>
        <p:nvSpPr>
          <p:cNvPr id="27" name="タイトル 1"/>
          <p:cNvSpPr txBox="1">
            <a:spLocks/>
          </p:cNvSpPr>
          <p:nvPr/>
        </p:nvSpPr>
        <p:spPr>
          <a:xfrm>
            <a:off x="2963971" y="108751"/>
            <a:ext cx="6467763" cy="761711"/>
          </a:xfrm>
          <a:prstGeom prst="rect">
            <a:avLst/>
          </a:prstGeom>
        </p:spPr>
        <p:txBody>
          <a:bodyPr vert="horz" lIns="91440" tIns="45720" rIns="91440" bIns="45720" rtlCol="0" anchor="b">
            <a:normAutofit fontScale="70000" lnSpcReduction="200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dirty="0" smtClean="0">
                <a:latin typeface="BIZ UDPゴシック" panose="020B0400000000000000" pitchFamily="50" charset="-128"/>
                <a:ea typeface="BIZ UDPゴシック" panose="020B0400000000000000" pitchFamily="50" charset="-128"/>
              </a:rPr>
              <a:t>こども家庭支援室の機能</a:t>
            </a:r>
            <a:endParaRPr lang="ja-JP" altLang="en-US" dirty="0">
              <a:latin typeface="BIZ UDPゴシック" panose="020B0400000000000000" pitchFamily="50" charset="-128"/>
              <a:ea typeface="BIZ UDPゴシック" panose="020B0400000000000000" pitchFamily="50" charset="-128"/>
            </a:endParaRPr>
          </a:p>
        </p:txBody>
      </p:sp>
      <p:sp>
        <p:nvSpPr>
          <p:cNvPr id="28" name="下矢印 27"/>
          <p:cNvSpPr/>
          <p:nvPr/>
        </p:nvSpPr>
        <p:spPr>
          <a:xfrm>
            <a:off x="5835214" y="5046307"/>
            <a:ext cx="517236" cy="505009"/>
          </a:xfrm>
          <a:prstGeom prst="downArrow">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1452065" y="5067978"/>
            <a:ext cx="4158006" cy="461665"/>
          </a:xfrm>
          <a:prstGeom prst="rect">
            <a:avLst/>
          </a:prstGeom>
          <a:solidFill>
            <a:schemeClr val="accent4">
              <a:lumMod val="20000"/>
              <a:lumOff val="80000"/>
            </a:schemeClr>
          </a:solidFill>
          <a:effectLst>
            <a:softEdge rad="127000"/>
          </a:effectLst>
        </p:spPr>
        <p:txBody>
          <a:bodyPr wrap="square" rtlCol="0">
            <a:spAutoFit/>
          </a:bodyPr>
          <a:lstStyle/>
          <a:p>
            <a:r>
              <a:rPr kumimoji="1" lang="ja-JP" altLang="en-US" sz="2400" dirty="0" smtClean="0">
                <a:latin typeface="BIZ UDPゴシック" panose="020B0400000000000000" pitchFamily="50" charset="-128"/>
                <a:ea typeface="BIZ UDPゴシック" panose="020B0400000000000000" pitchFamily="50" charset="-128"/>
              </a:rPr>
              <a:t>様々な支援メニューにつなぐ</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31" name="二方向矢印 30"/>
          <p:cNvSpPr/>
          <p:nvPr/>
        </p:nvSpPr>
        <p:spPr>
          <a:xfrm rot="16200000">
            <a:off x="2120692" y="1843009"/>
            <a:ext cx="767838" cy="751537"/>
          </a:xfrm>
          <a:prstGeom prst="leftUpArrow">
            <a:avLst>
              <a:gd name="adj1" fmla="val 16168"/>
              <a:gd name="adj2" fmla="val 21512"/>
              <a:gd name="adj3" fmla="val 2131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10298546" y="356884"/>
            <a:ext cx="1542473" cy="584775"/>
          </a:xfrm>
          <a:prstGeom prst="rect">
            <a:avLst/>
          </a:prstGeom>
          <a:noFill/>
          <a:ln>
            <a:solidFill>
              <a:schemeClr val="tx2">
                <a:lumMod val="75000"/>
              </a:schemeClr>
            </a:solidFill>
          </a:ln>
        </p:spPr>
        <p:txBody>
          <a:bodyPr wrap="square" rtlCol="0">
            <a:spAutoFit/>
          </a:bodyPr>
          <a:lstStyle/>
          <a:p>
            <a:pPr algn="ctr"/>
            <a:r>
              <a:rPr kumimoji="1" lang="ja-JP" altLang="en-US" sz="1600" dirty="0" smtClean="0">
                <a:latin typeface="BIZ UDPゴシック" panose="020B0400000000000000" pitchFamily="50" charset="-128"/>
                <a:ea typeface="BIZ UDPゴシック" panose="020B0400000000000000" pitchFamily="50" charset="-128"/>
              </a:rPr>
              <a:t>こども家庭庁資料より改変</a:t>
            </a:r>
            <a:endParaRPr kumimoji="1" lang="ja-JP" altLang="en-US" sz="1600" dirty="0">
              <a:latin typeface="BIZ UDPゴシック" panose="020B0400000000000000" pitchFamily="50" charset="-128"/>
              <a:ea typeface="BIZ UDPゴシック" panose="020B0400000000000000" pitchFamily="50" charset="-128"/>
            </a:endParaRPr>
          </a:p>
        </p:txBody>
      </p:sp>
      <p:sp>
        <p:nvSpPr>
          <p:cNvPr id="10" name="角丸四角形 9"/>
          <p:cNvSpPr/>
          <p:nvPr/>
        </p:nvSpPr>
        <p:spPr>
          <a:xfrm>
            <a:off x="10046131" y="1477339"/>
            <a:ext cx="1840345" cy="688286"/>
          </a:xfrm>
          <a:prstGeom prst="roundRect">
            <a:avLst>
              <a:gd name="adj" fmla="val 1329"/>
            </a:avLst>
          </a:prstGeom>
          <a:solidFill>
            <a:srgbClr val="FFCCCC"/>
          </a:solidFill>
          <a:ln w="38100">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400" dirty="0" smtClean="0">
                <a:latin typeface="BIZ UDPゴシック" panose="020B0400000000000000" pitchFamily="50" charset="-128"/>
                <a:ea typeface="BIZ UDPゴシック" panose="020B0400000000000000" pitchFamily="50" charset="-128"/>
              </a:rPr>
              <a:t>児童相談所</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30" name="スライド番号プレースホルダー 29"/>
          <p:cNvSpPr>
            <a:spLocks noGrp="1"/>
          </p:cNvSpPr>
          <p:nvPr>
            <p:ph type="sldNum" sz="quarter" idx="12"/>
          </p:nvPr>
        </p:nvSpPr>
        <p:spPr/>
        <p:txBody>
          <a:bodyPr/>
          <a:lstStyle/>
          <a:p>
            <a:fld id="{4DD14981-E22F-4F27-A88F-65024D9C3834}" type="slidenum">
              <a:rPr kumimoji="1" lang="ja-JP" altLang="en-US" smtClean="0"/>
              <a:t>3</a:t>
            </a:fld>
            <a:endParaRPr kumimoji="1" lang="ja-JP" altLang="en-US"/>
          </a:p>
        </p:txBody>
      </p:sp>
    </p:spTree>
    <p:extLst>
      <p:ext uri="{BB962C8B-B14F-4D97-AF65-F5344CB8AC3E}">
        <p14:creationId xmlns:p14="http://schemas.microsoft.com/office/powerpoint/2010/main" val="3058880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wipe(up)">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wipe(left)">
                                      <p:cBhvr>
                                        <p:cTn id="25" dur="500"/>
                                        <p:tgtEl>
                                          <p:spTgt spid="15"/>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42" fill="hold" grpId="0" nodeType="clickEffect">
                                  <p:stCondLst>
                                    <p:cond delay="0"/>
                                  </p:stCondLst>
                                  <p:childTnLst>
                                    <p:set>
                                      <p:cBhvr>
                                        <p:cTn id="29" dur="1" fill="hold">
                                          <p:stCondLst>
                                            <p:cond delay="0"/>
                                          </p:stCondLst>
                                        </p:cTn>
                                        <p:tgtEl>
                                          <p:spTgt spid="31"/>
                                        </p:tgtEl>
                                        <p:attrNameLst>
                                          <p:attrName>style.visibility</p:attrName>
                                        </p:attrNameLst>
                                      </p:cBhvr>
                                      <p:to>
                                        <p:strVal val="visible"/>
                                      </p:to>
                                    </p:set>
                                    <p:animEffect transition="in" filter="barn(outHorizontal)">
                                      <p:cBhvr>
                                        <p:cTn id="30" dur="500"/>
                                        <p:tgtEl>
                                          <p:spTgt spid="31"/>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500"/>
                                        <p:tgtEl>
                                          <p:spTgt spid="10"/>
                                        </p:tgtEl>
                                      </p:cBhvr>
                                    </p:animEffect>
                                  </p:childTnLst>
                                </p:cTn>
                              </p:par>
                            </p:childTnLst>
                          </p:cTn>
                        </p:par>
                      </p:childTnLst>
                    </p:cTn>
                  </p:par>
                  <p:par>
                    <p:cTn id="36" fill="hold">
                      <p:stCondLst>
                        <p:cond delay="indefinite"/>
                      </p:stCondLst>
                      <p:childTnLst>
                        <p:par>
                          <p:cTn id="37" fill="hold">
                            <p:stCondLst>
                              <p:cond delay="0"/>
                            </p:stCondLst>
                            <p:childTnLst>
                              <p:par>
                                <p:cTn id="38" presetID="21" presetClass="entr" presetSubtype="1" fill="hold" nodeType="clickEffect">
                                  <p:stCondLst>
                                    <p:cond delay="0"/>
                                  </p:stCondLst>
                                  <p:childTnLst>
                                    <p:set>
                                      <p:cBhvr>
                                        <p:cTn id="39" dur="1" fill="hold">
                                          <p:stCondLst>
                                            <p:cond delay="0"/>
                                          </p:stCondLst>
                                        </p:cTn>
                                        <p:tgtEl>
                                          <p:spTgt spid="2"/>
                                        </p:tgtEl>
                                        <p:attrNameLst>
                                          <p:attrName>style.visibility</p:attrName>
                                        </p:attrNameLst>
                                      </p:cBhvr>
                                      <p:to>
                                        <p:strVal val="visible"/>
                                      </p:to>
                                    </p:set>
                                    <p:animEffect transition="in" filter="wheel(1)">
                                      <p:cBhvr>
                                        <p:cTn id="40" dur="2000"/>
                                        <p:tgtEl>
                                          <p:spTgt spid="2"/>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1" fill="hold" grpId="0" nodeType="click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up)">
                                      <p:cBhvr>
                                        <p:cTn id="45" dur="500"/>
                                        <p:tgtEl>
                                          <p:spTgt spid="28"/>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29"/>
                                        </p:tgtEl>
                                        <p:attrNameLst>
                                          <p:attrName>style.visibility</p:attrName>
                                        </p:attrNameLst>
                                      </p:cBhvr>
                                      <p:to>
                                        <p:strVal val="visible"/>
                                      </p:to>
                                    </p:set>
                                    <p:animEffect transition="in" filter="fade">
                                      <p:cBhvr>
                                        <p:cTn id="50" dur="500"/>
                                        <p:tgtEl>
                                          <p:spTgt spid="29"/>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fade">
                                      <p:cBhvr>
                                        <p:cTn id="55" dur="500"/>
                                        <p:tgtEl>
                                          <p:spTgt spid="16"/>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17"/>
                                        </p:tgtEl>
                                        <p:attrNameLst>
                                          <p:attrName>style.visibility</p:attrName>
                                        </p:attrNameLst>
                                      </p:cBhvr>
                                      <p:to>
                                        <p:strVal val="visible"/>
                                      </p:to>
                                    </p:set>
                                    <p:animEffect transition="in" filter="fade">
                                      <p:cBhvr>
                                        <p:cTn id="58" dur="500"/>
                                        <p:tgtEl>
                                          <p:spTgt spid="17"/>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18"/>
                                        </p:tgtEl>
                                        <p:attrNameLst>
                                          <p:attrName>style.visibility</p:attrName>
                                        </p:attrNameLst>
                                      </p:cBhvr>
                                      <p:to>
                                        <p:strVal val="visible"/>
                                      </p:to>
                                    </p:set>
                                    <p:animEffect transition="in" filter="fade">
                                      <p:cBhvr>
                                        <p:cTn id="61" dur="500"/>
                                        <p:tgtEl>
                                          <p:spTgt spid="18"/>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19"/>
                                        </p:tgtEl>
                                        <p:attrNameLst>
                                          <p:attrName>style.visibility</p:attrName>
                                        </p:attrNameLst>
                                      </p:cBhvr>
                                      <p:to>
                                        <p:strVal val="visible"/>
                                      </p:to>
                                    </p:set>
                                    <p:animEffect transition="in" filter="fade">
                                      <p:cBhvr>
                                        <p:cTn id="64" dur="500"/>
                                        <p:tgtEl>
                                          <p:spTgt spid="19"/>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24"/>
                                        </p:tgtEl>
                                        <p:attrNameLst>
                                          <p:attrName>style.visibility</p:attrName>
                                        </p:attrNameLst>
                                      </p:cBhvr>
                                      <p:to>
                                        <p:strVal val="visible"/>
                                      </p:to>
                                    </p:set>
                                    <p:animEffect transition="in" filter="fade">
                                      <p:cBhvr>
                                        <p:cTn id="67" dur="500"/>
                                        <p:tgtEl>
                                          <p:spTgt spid="24"/>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25"/>
                                        </p:tgtEl>
                                        <p:attrNameLst>
                                          <p:attrName>style.visibility</p:attrName>
                                        </p:attrNameLst>
                                      </p:cBhvr>
                                      <p:to>
                                        <p:strVal val="visible"/>
                                      </p:to>
                                    </p:set>
                                    <p:animEffect transition="in" filter="fade">
                                      <p:cBhvr>
                                        <p:cTn id="70" dur="500"/>
                                        <p:tgtEl>
                                          <p:spTgt spid="25"/>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20"/>
                                        </p:tgtEl>
                                        <p:attrNameLst>
                                          <p:attrName>style.visibility</p:attrName>
                                        </p:attrNameLst>
                                      </p:cBhvr>
                                      <p:to>
                                        <p:strVal val="visible"/>
                                      </p:to>
                                    </p:set>
                                    <p:animEffect transition="in" filter="fade">
                                      <p:cBhvr>
                                        <p:cTn id="73" dur="500"/>
                                        <p:tgtEl>
                                          <p:spTgt spid="20"/>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26"/>
                                        </p:tgtEl>
                                        <p:attrNameLst>
                                          <p:attrName>style.visibility</p:attrName>
                                        </p:attrNameLst>
                                      </p:cBhvr>
                                      <p:to>
                                        <p:strVal val="visible"/>
                                      </p:to>
                                    </p:set>
                                    <p:animEffect transition="in" filter="fade">
                                      <p:cBhvr>
                                        <p:cTn id="76" dur="500"/>
                                        <p:tgtEl>
                                          <p:spTgt spid="26"/>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21"/>
                                        </p:tgtEl>
                                        <p:attrNameLst>
                                          <p:attrName>style.visibility</p:attrName>
                                        </p:attrNameLst>
                                      </p:cBhvr>
                                      <p:to>
                                        <p:strVal val="visible"/>
                                      </p:to>
                                    </p:set>
                                    <p:animEffect transition="in" filter="fade">
                                      <p:cBhvr>
                                        <p:cTn id="79" dur="500"/>
                                        <p:tgtEl>
                                          <p:spTgt spid="21"/>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23"/>
                                        </p:tgtEl>
                                        <p:attrNameLst>
                                          <p:attrName>style.visibility</p:attrName>
                                        </p:attrNameLst>
                                      </p:cBhvr>
                                      <p:to>
                                        <p:strVal val="visible"/>
                                      </p:to>
                                    </p:set>
                                    <p:animEffect transition="in" filter="fade">
                                      <p:cBhvr>
                                        <p:cTn id="82" dur="500"/>
                                        <p:tgtEl>
                                          <p:spTgt spid="23"/>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22"/>
                                        </p:tgtEl>
                                        <p:attrNameLst>
                                          <p:attrName>style.visibility</p:attrName>
                                        </p:attrNameLst>
                                      </p:cBhvr>
                                      <p:to>
                                        <p:strVal val="visible"/>
                                      </p:to>
                                    </p:set>
                                    <p:animEffect transition="in" filter="fade">
                                      <p:cBhvr>
                                        <p:cTn id="85" dur="500"/>
                                        <p:tgtEl>
                                          <p:spTgt spid="22"/>
                                        </p:tgtEl>
                                      </p:cBhvr>
                                    </p:animEffect>
                                  </p:childTnLst>
                                </p:cTn>
                              </p:par>
                            </p:childTnLst>
                          </p:cTn>
                        </p:par>
                      </p:childTnLst>
                    </p:cTn>
                  </p:par>
                  <p:par>
                    <p:cTn id="86" fill="hold">
                      <p:stCondLst>
                        <p:cond delay="indefinite"/>
                      </p:stCondLst>
                      <p:childTnLst>
                        <p:par>
                          <p:cTn id="87" fill="hold">
                            <p:stCondLst>
                              <p:cond delay="0"/>
                            </p:stCondLst>
                            <p:childTnLst>
                              <p:par>
                                <p:cTn id="88" presetID="10" presetClass="entr" presetSubtype="0" fill="hold" grpId="0" nodeType="clickEffect">
                                  <p:stCondLst>
                                    <p:cond delay="0"/>
                                  </p:stCondLst>
                                  <p:childTnLst>
                                    <p:set>
                                      <p:cBhvr>
                                        <p:cTn id="89" dur="1" fill="hold">
                                          <p:stCondLst>
                                            <p:cond delay="0"/>
                                          </p:stCondLst>
                                        </p:cTn>
                                        <p:tgtEl>
                                          <p:spTgt spid="32"/>
                                        </p:tgtEl>
                                        <p:attrNameLst>
                                          <p:attrName>style.visibility</p:attrName>
                                        </p:attrNameLst>
                                      </p:cBhvr>
                                      <p:to>
                                        <p:strVal val="visible"/>
                                      </p:to>
                                    </p:set>
                                    <p:animEffect transition="in" filter="fade">
                                      <p:cBhvr>
                                        <p:cTn id="90"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7" grpId="0" animBg="1"/>
      <p:bldP spid="8" grpId="0" animBg="1"/>
      <p:bldP spid="9"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8" grpId="0" animBg="1"/>
      <p:bldP spid="29" grpId="0" animBg="1"/>
      <p:bldP spid="31" grpId="0" animBg="1"/>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526473" y="2004291"/>
            <a:ext cx="4584007" cy="4267200"/>
          </a:xfrm>
          <a:prstGeom prst="roundRect">
            <a:avLst>
              <a:gd name="adj" fmla="val 7879"/>
            </a:avLst>
          </a:prstGeom>
          <a:solidFill>
            <a:schemeClr val="accent6">
              <a:lumMod val="20000"/>
              <a:lumOff val="80000"/>
            </a:schemeClr>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角丸四角形 2"/>
          <p:cNvSpPr/>
          <p:nvPr/>
        </p:nvSpPr>
        <p:spPr>
          <a:xfrm>
            <a:off x="665022" y="3129881"/>
            <a:ext cx="4317998" cy="1413082"/>
          </a:xfrm>
          <a:prstGeom prst="roundRect">
            <a:avLst>
              <a:gd name="adj" fmla="val 11966"/>
            </a:avLst>
          </a:prstGeom>
          <a:solidFill>
            <a:schemeClr val="accent4">
              <a:lumMod val="20000"/>
              <a:lumOff val="80000"/>
            </a:schemeClr>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205345" y="5221977"/>
            <a:ext cx="3251195" cy="461665"/>
          </a:xfrm>
          <a:prstGeom prst="rect">
            <a:avLst/>
          </a:prstGeom>
          <a:solidFill>
            <a:schemeClr val="accent6">
              <a:lumMod val="20000"/>
              <a:lumOff val="80000"/>
            </a:schemeClr>
          </a:solidFill>
          <a:effectLst>
            <a:softEdge rad="127000"/>
          </a:effectLst>
        </p:spPr>
        <p:txBody>
          <a:bodyPr wrap="square" rtlCol="0">
            <a:spAutoFit/>
          </a:bodyPr>
          <a:lstStyle/>
          <a:p>
            <a:r>
              <a:rPr lang="ja-JP" altLang="en-US" sz="2400" dirty="0">
                <a:solidFill>
                  <a:srgbClr val="FF0000"/>
                </a:solidFill>
                <a:latin typeface="BIZ UDPゴシック" panose="020B0400000000000000" pitchFamily="50" charset="-128"/>
                <a:ea typeface="BIZ UDPゴシック" panose="020B0400000000000000" pitchFamily="50" charset="-128"/>
              </a:rPr>
              <a:t>すべて</a:t>
            </a:r>
            <a:r>
              <a:rPr lang="ja-JP" altLang="en-US" sz="2400" dirty="0" smtClean="0">
                <a:solidFill>
                  <a:srgbClr val="FF0000"/>
                </a:solidFill>
                <a:latin typeface="BIZ UDPゴシック" panose="020B0400000000000000" pitchFamily="50" charset="-128"/>
                <a:ea typeface="BIZ UDPゴシック" panose="020B0400000000000000" pitchFamily="50" charset="-128"/>
              </a:rPr>
              <a:t>の</a:t>
            </a:r>
            <a:r>
              <a:rPr lang="ja-JP" altLang="en-US" sz="2400" dirty="0" smtClean="0">
                <a:latin typeface="BIZ UDPゴシック" panose="020B0400000000000000" pitchFamily="50" charset="-128"/>
                <a:ea typeface="BIZ UDPゴシック" panose="020B0400000000000000" pitchFamily="50" charset="-128"/>
              </a:rPr>
              <a:t>こどもと家族</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6" name="テキスト ボックス 5"/>
          <p:cNvSpPr txBox="1"/>
          <p:nvPr/>
        </p:nvSpPr>
        <p:spPr>
          <a:xfrm>
            <a:off x="939866" y="3660551"/>
            <a:ext cx="3782155" cy="400110"/>
          </a:xfrm>
          <a:prstGeom prst="rect">
            <a:avLst/>
          </a:prstGeom>
          <a:solidFill>
            <a:schemeClr val="accent4">
              <a:lumMod val="40000"/>
              <a:lumOff val="60000"/>
            </a:schemeClr>
          </a:solidFill>
          <a:effectLst>
            <a:softEdge rad="127000"/>
          </a:effectLst>
        </p:spPr>
        <p:txBody>
          <a:bodyPr wrap="square" rtlCol="0">
            <a:spAutoFit/>
          </a:bodyPr>
          <a:lstStyle/>
          <a:p>
            <a:r>
              <a:rPr lang="ja-JP" altLang="en-US" sz="2000" dirty="0" smtClean="0">
                <a:solidFill>
                  <a:srgbClr val="FF0000"/>
                </a:solidFill>
                <a:latin typeface="BIZ UDPゴシック" panose="020B0400000000000000" pitchFamily="50" charset="-128"/>
                <a:ea typeface="BIZ UDPゴシック" panose="020B0400000000000000" pitchFamily="50" charset="-128"/>
              </a:rPr>
              <a:t>支援の必要な</a:t>
            </a:r>
            <a:r>
              <a:rPr lang="ja-JP" altLang="en-US" sz="2000" dirty="0" smtClean="0">
                <a:latin typeface="BIZ UDPゴシック" panose="020B0400000000000000" pitchFamily="50" charset="-128"/>
                <a:ea typeface="BIZ UDPゴシック" panose="020B0400000000000000" pitchFamily="50" charset="-128"/>
              </a:rPr>
              <a:t>こどもと家族</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7" name="二等辺三角形 6"/>
          <p:cNvSpPr/>
          <p:nvPr/>
        </p:nvSpPr>
        <p:spPr>
          <a:xfrm>
            <a:off x="7493727" y="1844846"/>
            <a:ext cx="3867665" cy="4426645"/>
          </a:xfrm>
          <a:prstGeom prst="triangle">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8" name="角丸四角形 7"/>
          <p:cNvSpPr/>
          <p:nvPr/>
        </p:nvSpPr>
        <p:spPr>
          <a:xfrm>
            <a:off x="665022" y="2135218"/>
            <a:ext cx="4317998" cy="986373"/>
          </a:xfrm>
          <a:prstGeom prst="roundRect">
            <a:avLst>
              <a:gd name="adj" fmla="val 12745"/>
            </a:avLst>
          </a:prstGeom>
          <a:solidFill>
            <a:srgbClr val="FFE1E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1328917" y="2411683"/>
            <a:ext cx="2990207" cy="461665"/>
          </a:xfrm>
          <a:prstGeom prst="rect">
            <a:avLst/>
          </a:prstGeom>
          <a:solidFill>
            <a:schemeClr val="bg1">
              <a:lumMod val="85000"/>
            </a:schemeClr>
          </a:solidFill>
          <a:effectLst>
            <a:softEdge rad="127000"/>
          </a:effectLst>
        </p:spPr>
        <p:txBody>
          <a:bodyPr wrap="square" rtlCol="0">
            <a:spAutoFit/>
          </a:bodyPr>
          <a:lstStyle/>
          <a:p>
            <a:r>
              <a:rPr lang="ja-JP" altLang="en-US" sz="2400" dirty="0">
                <a:solidFill>
                  <a:srgbClr val="FF0000"/>
                </a:solidFill>
                <a:latin typeface="BIZ UDPゴシック" panose="020B0400000000000000" pitchFamily="50" charset="-128"/>
                <a:ea typeface="BIZ UDPゴシック" panose="020B0400000000000000" pitchFamily="50" charset="-128"/>
              </a:rPr>
              <a:t>保護</a:t>
            </a:r>
            <a:r>
              <a:rPr lang="ja-JP" altLang="en-US" sz="2400" dirty="0" smtClean="0">
                <a:solidFill>
                  <a:srgbClr val="FF0000"/>
                </a:solidFill>
                <a:latin typeface="BIZ UDPゴシック" panose="020B0400000000000000" pitchFamily="50" charset="-128"/>
                <a:ea typeface="BIZ UDPゴシック" panose="020B0400000000000000" pitchFamily="50" charset="-128"/>
              </a:rPr>
              <a:t>の必要な</a:t>
            </a:r>
            <a:r>
              <a:rPr lang="ja-JP" altLang="en-US" sz="2400" dirty="0" smtClean="0">
                <a:latin typeface="BIZ UDPゴシック" panose="020B0400000000000000" pitchFamily="50" charset="-128"/>
                <a:ea typeface="BIZ UDPゴシック" panose="020B0400000000000000" pitchFamily="50" charset="-128"/>
              </a:rPr>
              <a:t>こども</a:t>
            </a:r>
            <a:endParaRPr kumimoji="1" lang="ja-JP" altLang="en-US" sz="2400" dirty="0">
              <a:latin typeface="BIZ UDPゴシック" panose="020B0400000000000000" pitchFamily="50" charset="-128"/>
              <a:ea typeface="BIZ UDPゴシック" panose="020B0400000000000000" pitchFamily="50" charset="-128"/>
            </a:endParaRPr>
          </a:p>
        </p:txBody>
      </p:sp>
      <p:cxnSp>
        <p:nvCxnSpPr>
          <p:cNvPr id="11" name="直線コネクタ 10"/>
          <p:cNvCxnSpPr/>
          <p:nvPr/>
        </p:nvCxnSpPr>
        <p:spPr>
          <a:xfrm>
            <a:off x="4896202" y="3129881"/>
            <a:ext cx="6408000" cy="0"/>
          </a:xfrm>
          <a:prstGeom prst="line">
            <a:avLst/>
          </a:prstGeom>
          <a:ln w="38100"/>
        </p:spPr>
        <p:style>
          <a:lnRef idx="1">
            <a:schemeClr val="accent2"/>
          </a:lnRef>
          <a:fillRef idx="0">
            <a:schemeClr val="accent2"/>
          </a:fillRef>
          <a:effectRef idx="0">
            <a:schemeClr val="accent2"/>
          </a:effectRef>
          <a:fontRef idx="minor">
            <a:schemeClr val="tx1"/>
          </a:fontRef>
        </p:style>
      </p:cxnSp>
      <p:cxnSp>
        <p:nvCxnSpPr>
          <p:cNvPr id="13" name="直線コネクタ 12"/>
          <p:cNvCxnSpPr/>
          <p:nvPr/>
        </p:nvCxnSpPr>
        <p:spPr>
          <a:xfrm>
            <a:off x="4869810" y="4542963"/>
            <a:ext cx="6408000" cy="0"/>
          </a:xfrm>
          <a:prstGeom prst="line">
            <a:avLst/>
          </a:prstGeom>
          <a:ln w="38100"/>
        </p:spPr>
        <p:style>
          <a:lnRef idx="1">
            <a:schemeClr val="accent2"/>
          </a:lnRef>
          <a:fillRef idx="0">
            <a:schemeClr val="accent2"/>
          </a:fillRef>
          <a:effectRef idx="0">
            <a:schemeClr val="accent2"/>
          </a:effectRef>
          <a:fontRef idx="minor">
            <a:schemeClr val="tx1"/>
          </a:fontRef>
        </p:style>
      </p:cxnSp>
      <p:cxnSp>
        <p:nvCxnSpPr>
          <p:cNvPr id="14" name="直線コネクタ 13"/>
          <p:cNvCxnSpPr/>
          <p:nvPr/>
        </p:nvCxnSpPr>
        <p:spPr>
          <a:xfrm>
            <a:off x="4869810" y="2135218"/>
            <a:ext cx="6408000" cy="0"/>
          </a:xfrm>
          <a:prstGeom prst="line">
            <a:avLst/>
          </a:prstGeom>
          <a:ln w="38100"/>
        </p:spPr>
        <p:style>
          <a:lnRef idx="1">
            <a:schemeClr val="accent2"/>
          </a:lnRef>
          <a:fillRef idx="0">
            <a:schemeClr val="accent2"/>
          </a:fillRef>
          <a:effectRef idx="0">
            <a:schemeClr val="accent2"/>
          </a:effectRef>
          <a:fontRef idx="minor">
            <a:schemeClr val="tx1"/>
          </a:fontRef>
        </p:style>
      </p:cxnSp>
      <p:sp>
        <p:nvSpPr>
          <p:cNvPr id="15" name="タイトル 1"/>
          <p:cNvSpPr txBox="1">
            <a:spLocks/>
          </p:cNvSpPr>
          <p:nvPr/>
        </p:nvSpPr>
        <p:spPr>
          <a:xfrm>
            <a:off x="4468091" y="269928"/>
            <a:ext cx="3355109" cy="807893"/>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dirty="0" smtClean="0">
                <a:latin typeface="BIZ UDPゴシック" panose="020B0400000000000000" pitchFamily="50" charset="-128"/>
                <a:ea typeface="BIZ UDPゴシック" panose="020B0400000000000000" pitchFamily="50" charset="-128"/>
              </a:rPr>
              <a:t>支援の構図</a:t>
            </a:r>
            <a:endParaRPr lang="ja-JP" altLang="en-US" dirty="0">
              <a:latin typeface="BIZ UDPゴシック" panose="020B0400000000000000" pitchFamily="50" charset="-128"/>
              <a:ea typeface="BIZ UDPゴシック" panose="020B0400000000000000" pitchFamily="50" charset="-128"/>
            </a:endParaRPr>
          </a:p>
        </p:txBody>
      </p:sp>
      <p:sp>
        <p:nvSpPr>
          <p:cNvPr id="4" name="テキスト ボックス 3"/>
          <p:cNvSpPr txBox="1"/>
          <p:nvPr/>
        </p:nvSpPr>
        <p:spPr>
          <a:xfrm>
            <a:off x="5142412" y="5198229"/>
            <a:ext cx="2553329" cy="523220"/>
          </a:xfrm>
          <a:prstGeom prst="rect">
            <a:avLst/>
          </a:prstGeom>
          <a:solidFill>
            <a:schemeClr val="accent6">
              <a:lumMod val="20000"/>
              <a:lumOff val="80000"/>
            </a:schemeClr>
          </a:solidFill>
          <a:effectLst>
            <a:softEdge rad="127000"/>
          </a:effectLst>
        </p:spPr>
        <p:txBody>
          <a:bodyPr wrap="square" rtlCol="0">
            <a:spAutoFit/>
          </a:bodyPr>
          <a:lstStyle/>
          <a:p>
            <a:pPr algn="ctr"/>
            <a:r>
              <a:rPr lang="ja-JP" altLang="en-US" sz="2800" dirty="0">
                <a:latin typeface="BIZ UDPゴシック" panose="020B0400000000000000" pitchFamily="50" charset="-128"/>
                <a:ea typeface="BIZ UDPゴシック" panose="020B0400000000000000" pitchFamily="50" charset="-128"/>
              </a:rPr>
              <a:t>母子</a:t>
            </a:r>
            <a:r>
              <a:rPr lang="ja-JP" altLang="en-US" sz="2800" dirty="0" smtClean="0">
                <a:latin typeface="BIZ UDPゴシック" panose="020B0400000000000000" pitchFamily="50" charset="-128"/>
                <a:ea typeface="BIZ UDPゴシック" panose="020B0400000000000000" pitchFamily="50" charset="-128"/>
              </a:rPr>
              <a:t>保健部門</a:t>
            </a:r>
            <a:endParaRPr kumimoji="1" lang="ja-JP" altLang="en-US" sz="2800" dirty="0">
              <a:latin typeface="BIZ UDPゴシック" panose="020B0400000000000000" pitchFamily="50" charset="-128"/>
              <a:ea typeface="BIZ UDPゴシック" panose="020B0400000000000000" pitchFamily="50" charset="-128"/>
            </a:endParaRPr>
          </a:p>
        </p:txBody>
      </p:sp>
      <p:sp>
        <p:nvSpPr>
          <p:cNvPr id="16" name="テキスト ボックス 15"/>
          <p:cNvSpPr txBox="1"/>
          <p:nvPr/>
        </p:nvSpPr>
        <p:spPr>
          <a:xfrm>
            <a:off x="5213532" y="3762491"/>
            <a:ext cx="2512689" cy="523220"/>
          </a:xfrm>
          <a:prstGeom prst="rect">
            <a:avLst/>
          </a:prstGeom>
          <a:solidFill>
            <a:schemeClr val="accent4">
              <a:lumMod val="40000"/>
              <a:lumOff val="60000"/>
            </a:schemeClr>
          </a:solidFill>
          <a:effectLst>
            <a:softEdge rad="127000"/>
          </a:effectLst>
        </p:spPr>
        <p:txBody>
          <a:bodyPr wrap="square" rtlCol="0">
            <a:spAutoFit/>
          </a:bodyPr>
          <a:lstStyle/>
          <a:p>
            <a:pPr algn="ctr"/>
            <a:r>
              <a:rPr lang="ja-JP" altLang="en-US" sz="2800" dirty="0">
                <a:latin typeface="BIZ UDPゴシック" panose="020B0400000000000000" pitchFamily="50" charset="-128"/>
                <a:ea typeface="BIZ UDPゴシック" panose="020B0400000000000000" pitchFamily="50" charset="-128"/>
              </a:rPr>
              <a:t>児童</a:t>
            </a:r>
            <a:r>
              <a:rPr lang="ja-JP" altLang="en-US" sz="2800" dirty="0" smtClean="0">
                <a:latin typeface="BIZ UDPゴシック" panose="020B0400000000000000" pitchFamily="50" charset="-128"/>
                <a:ea typeface="BIZ UDPゴシック" panose="020B0400000000000000" pitchFamily="50" charset="-128"/>
              </a:rPr>
              <a:t>福祉部門</a:t>
            </a:r>
            <a:endParaRPr kumimoji="1" lang="ja-JP" altLang="en-US" sz="2800" dirty="0">
              <a:latin typeface="BIZ UDPゴシック" panose="020B0400000000000000" pitchFamily="50" charset="-128"/>
              <a:ea typeface="BIZ UDPゴシック" panose="020B0400000000000000" pitchFamily="50" charset="-128"/>
            </a:endParaRPr>
          </a:p>
        </p:txBody>
      </p:sp>
      <p:sp>
        <p:nvSpPr>
          <p:cNvPr id="17" name="テキスト ボックス 16"/>
          <p:cNvSpPr txBox="1"/>
          <p:nvPr/>
        </p:nvSpPr>
        <p:spPr>
          <a:xfrm>
            <a:off x="5365932" y="2411386"/>
            <a:ext cx="2065383" cy="523220"/>
          </a:xfrm>
          <a:prstGeom prst="rect">
            <a:avLst/>
          </a:prstGeom>
          <a:solidFill>
            <a:srgbClr val="FFCCCC"/>
          </a:solidFill>
          <a:effectLst>
            <a:softEdge rad="127000"/>
          </a:effectLst>
        </p:spPr>
        <p:txBody>
          <a:bodyPr wrap="square" rtlCol="0">
            <a:spAutoFit/>
          </a:bodyPr>
          <a:lstStyle/>
          <a:p>
            <a:pPr algn="ctr"/>
            <a:r>
              <a:rPr lang="ja-JP" altLang="en-US" sz="2800" dirty="0" smtClean="0">
                <a:latin typeface="BIZ UDPゴシック" panose="020B0400000000000000" pitchFamily="50" charset="-128"/>
                <a:ea typeface="BIZ UDPゴシック" panose="020B0400000000000000" pitchFamily="50" charset="-128"/>
              </a:rPr>
              <a:t>児童</a:t>
            </a:r>
            <a:r>
              <a:rPr lang="ja-JP" altLang="en-US" sz="2800" dirty="0">
                <a:latin typeface="BIZ UDPゴシック" panose="020B0400000000000000" pitchFamily="50" charset="-128"/>
                <a:ea typeface="BIZ UDPゴシック" panose="020B0400000000000000" pitchFamily="50" charset="-128"/>
              </a:rPr>
              <a:t>相談所</a:t>
            </a:r>
            <a:endParaRPr kumimoji="1" lang="ja-JP" altLang="en-US" sz="2800" dirty="0">
              <a:latin typeface="BIZ UDPゴシック" panose="020B0400000000000000" pitchFamily="50" charset="-128"/>
              <a:ea typeface="BIZ UDPゴシック" panose="020B0400000000000000" pitchFamily="50" charset="-128"/>
            </a:endParaRPr>
          </a:p>
        </p:txBody>
      </p:sp>
      <p:sp>
        <p:nvSpPr>
          <p:cNvPr id="18" name="テキスト ボックス 17"/>
          <p:cNvSpPr txBox="1"/>
          <p:nvPr/>
        </p:nvSpPr>
        <p:spPr>
          <a:xfrm>
            <a:off x="8657386" y="1303361"/>
            <a:ext cx="1505529" cy="461665"/>
          </a:xfrm>
          <a:prstGeom prst="rect">
            <a:avLst/>
          </a:prstGeom>
          <a:solidFill>
            <a:srgbClr val="FF0000"/>
          </a:solidFill>
          <a:effectLst>
            <a:softEdge rad="88900"/>
          </a:effectLst>
        </p:spPr>
        <p:txBody>
          <a:bodyPr wrap="square" rtlCol="0">
            <a:spAutoFit/>
          </a:bodyPr>
          <a:lstStyle/>
          <a:p>
            <a:r>
              <a:rPr lang="ja-JP" altLang="en-US" sz="2400" dirty="0">
                <a:solidFill>
                  <a:schemeClr val="bg1"/>
                </a:solidFill>
                <a:latin typeface="BIZ UDPゴシック" panose="020B0400000000000000" pitchFamily="50" charset="-128"/>
                <a:ea typeface="BIZ UDPゴシック" panose="020B0400000000000000" pitchFamily="50" charset="-128"/>
              </a:rPr>
              <a:t>高リスク</a:t>
            </a:r>
            <a:endParaRPr kumimoji="1" lang="ja-JP" altLang="en-US" sz="2400" dirty="0">
              <a:solidFill>
                <a:schemeClr val="bg1"/>
              </a:solidFill>
              <a:latin typeface="BIZ UDPゴシック" panose="020B0400000000000000" pitchFamily="50" charset="-128"/>
              <a:ea typeface="BIZ UDPゴシック" panose="020B0400000000000000" pitchFamily="50" charset="-128"/>
            </a:endParaRPr>
          </a:p>
        </p:txBody>
      </p:sp>
      <p:sp>
        <p:nvSpPr>
          <p:cNvPr id="19" name="テキスト ボックス 18"/>
          <p:cNvSpPr txBox="1"/>
          <p:nvPr/>
        </p:nvSpPr>
        <p:spPr>
          <a:xfrm>
            <a:off x="8691045" y="6300253"/>
            <a:ext cx="1620806" cy="523220"/>
          </a:xfrm>
          <a:prstGeom prst="rect">
            <a:avLst/>
          </a:prstGeom>
          <a:solidFill>
            <a:schemeClr val="accent1">
              <a:lumMod val="20000"/>
              <a:lumOff val="80000"/>
            </a:schemeClr>
          </a:solidFill>
          <a:effectLst>
            <a:softEdge rad="127000"/>
          </a:effectLst>
        </p:spPr>
        <p:txBody>
          <a:bodyPr wrap="square" rtlCol="0">
            <a:spAutoFit/>
          </a:bodyPr>
          <a:lstStyle/>
          <a:p>
            <a:r>
              <a:rPr lang="ja-JP" altLang="en-US" sz="2800" dirty="0" smtClean="0">
                <a:latin typeface="BIZ UDPゴシック" panose="020B0400000000000000" pitchFamily="50" charset="-128"/>
                <a:ea typeface="BIZ UDPゴシック" panose="020B0400000000000000" pitchFamily="50" charset="-128"/>
              </a:rPr>
              <a:t>低リスク</a:t>
            </a:r>
            <a:endParaRPr kumimoji="1" lang="ja-JP" altLang="en-US" sz="2800" dirty="0">
              <a:latin typeface="BIZ UDPゴシック" panose="020B0400000000000000" pitchFamily="50" charset="-128"/>
              <a:ea typeface="BIZ UDPゴシック" panose="020B0400000000000000" pitchFamily="50" charset="-128"/>
            </a:endParaRPr>
          </a:p>
        </p:txBody>
      </p:sp>
      <p:sp>
        <p:nvSpPr>
          <p:cNvPr id="12" name="テキスト ボックス 11"/>
          <p:cNvSpPr txBox="1"/>
          <p:nvPr/>
        </p:nvSpPr>
        <p:spPr>
          <a:xfrm>
            <a:off x="8734830" y="2403877"/>
            <a:ext cx="1533237" cy="461665"/>
          </a:xfrm>
          <a:prstGeom prst="rect">
            <a:avLst/>
          </a:prstGeom>
          <a:solidFill>
            <a:srgbClr val="FFCCCC"/>
          </a:solidFill>
          <a:effectLst>
            <a:softEdge rad="127000"/>
          </a:effectLst>
        </p:spPr>
        <p:txBody>
          <a:bodyPr wrap="square" rtlCol="0">
            <a:spAutoFit/>
          </a:bodyPr>
          <a:lstStyle/>
          <a:p>
            <a:r>
              <a:rPr kumimoji="1" lang="ja-JP" altLang="en-US" sz="2400" dirty="0" smtClean="0">
                <a:latin typeface="BIZ UDPゴシック" panose="020B0400000000000000" pitchFamily="50" charset="-128"/>
                <a:ea typeface="BIZ UDPゴシック" panose="020B0400000000000000" pitchFamily="50" charset="-128"/>
              </a:rPr>
              <a:t>一時保護</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20" name="テキスト ボックス 19"/>
          <p:cNvSpPr txBox="1"/>
          <p:nvPr/>
        </p:nvSpPr>
        <p:spPr>
          <a:xfrm>
            <a:off x="8552235" y="3722724"/>
            <a:ext cx="1831109" cy="461665"/>
          </a:xfrm>
          <a:prstGeom prst="rect">
            <a:avLst/>
          </a:prstGeom>
          <a:solidFill>
            <a:schemeClr val="accent4">
              <a:lumMod val="40000"/>
              <a:lumOff val="60000"/>
            </a:schemeClr>
          </a:solidFill>
          <a:effectLst>
            <a:softEdge rad="127000"/>
          </a:effectLst>
        </p:spPr>
        <p:txBody>
          <a:bodyPr wrap="square" rtlCol="0">
            <a:spAutoFit/>
          </a:bodyPr>
          <a:lstStyle/>
          <a:p>
            <a:r>
              <a:rPr lang="ja-JP" altLang="en-US" sz="2400" dirty="0" smtClean="0">
                <a:latin typeface="BIZ UDPゴシック" panose="020B0400000000000000" pitchFamily="50" charset="-128"/>
                <a:ea typeface="BIZ UDPゴシック" panose="020B0400000000000000" pitchFamily="50" charset="-128"/>
              </a:rPr>
              <a:t>要対協管理</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21" name="テキスト ボックス 20"/>
          <p:cNvSpPr txBox="1"/>
          <p:nvPr/>
        </p:nvSpPr>
        <p:spPr>
          <a:xfrm>
            <a:off x="8552234" y="5167594"/>
            <a:ext cx="1831109" cy="461665"/>
          </a:xfrm>
          <a:prstGeom prst="rect">
            <a:avLst/>
          </a:prstGeom>
          <a:solidFill>
            <a:schemeClr val="accent6">
              <a:lumMod val="20000"/>
              <a:lumOff val="80000"/>
            </a:schemeClr>
          </a:solidFill>
          <a:effectLst>
            <a:softEdge rad="127000"/>
          </a:effectLst>
        </p:spPr>
        <p:txBody>
          <a:bodyPr wrap="square" rtlCol="0">
            <a:spAutoFit/>
          </a:bodyPr>
          <a:lstStyle/>
          <a:p>
            <a:r>
              <a:rPr kumimoji="1" lang="ja-JP" altLang="en-US" sz="2400" dirty="0" smtClean="0">
                <a:latin typeface="BIZ UDPゴシック" panose="020B0400000000000000" pitchFamily="50" charset="-128"/>
                <a:ea typeface="BIZ UDPゴシック" panose="020B0400000000000000" pitchFamily="50" charset="-128"/>
              </a:rPr>
              <a:t>子育て支援</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22" name="楕円 21"/>
          <p:cNvSpPr/>
          <p:nvPr/>
        </p:nvSpPr>
        <p:spPr>
          <a:xfrm>
            <a:off x="7782560" y="4368799"/>
            <a:ext cx="3362960" cy="1902691"/>
          </a:xfrm>
          <a:prstGeom prst="ellipse">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2046780" y="1453609"/>
            <a:ext cx="1554480" cy="461665"/>
          </a:xfrm>
          <a:prstGeom prst="rect">
            <a:avLst/>
          </a:prstGeom>
          <a:noFill/>
        </p:spPr>
        <p:txBody>
          <a:bodyPr wrap="square" rtlCol="0">
            <a:spAutoFit/>
          </a:bodyPr>
          <a:lstStyle/>
          <a:p>
            <a:pPr algn="ctr"/>
            <a:r>
              <a:rPr kumimoji="1" lang="ja-JP" altLang="en-US" sz="2400" dirty="0" smtClean="0">
                <a:latin typeface="BIZ UDPゴシック" panose="020B0400000000000000" pitchFamily="50" charset="-128"/>
                <a:ea typeface="BIZ UDPゴシック" panose="020B0400000000000000" pitchFamily="50" charset="-128"/>
              </a:rPr>
              <a:t>対象者</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25" name="角丸四角形 24"/>
          <p:cNvSpPr/>
          <p:nvPr/>
        </p:nvSpPr>
        <p:spPr>
          <a:xfrm>
            <a:off x="5244013" y="3641444"/>
            <a:ext cx="2406258" cy="2322476"/>
          </a:xfrm>
          <a:prstGeom prst="roundRect">
            <a:avLst>
              <a:gd name="adj" fmla="val 11250"/>
            </a:avLst>
          </a:prstGeom>
          <a:noFill/>
          <a:ln w="28575">
            <a:solidFill>
              <a:schemeClr val="accent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5277085" y="3198704"/>
            <a:ext cx="2340113" cy="400110"/>
          </a:xfrm>
          <a:prstGeom prst="rect">
            <a:avLst/>
          </a:prstGeom>
          <a:noFill/>
        </p:spPr>
        <p:txBody>
          <a:bodyPr wrap="square" rtlCol="0">
            <a:spAutoFit/>
          </a:bodyPr>
          <a:lstStyle/>
          <a:p>
            <a:r>
              <a:rPr kumimoji="1" lang="ja-JP" altLang="en-US" sz="2000" dirty="0" smtClean="0">
                <a:latin typeface="BIZ UDPゴシック" panose="020B0400000000000000" pitchFamily="50" charset="-128"/>
                <a:ea typeface="BIZ UDPゴシック" panose="020B0400000000000000" pitchFamily="50" charset="-128"/>
              </a:rPr>
              <a:t>こども家庭支援室</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10" name="スライド番号プレースホルダー 9"/>
          <p:cNvSpPr>
            <a:spLocks noGrp="1"/>
          </p:cNvSpPr>
          <p:nvPr>
            <p:ph type="sldNum" sz="quarter" idx="12"/>
          </p:nvPr>
        </p:nvSpPr>
        <p:spPr/>
        <p:txBody>
          <a:bodyPr/>
          <a:lstStyle/>
          <a:p>
            <a:fld id="{4DD14981-E22F-4F27-A88F-65024D9C3834}" type="slidenum">
              <a:rPr kumimoji="1" lang="ja-JP" altLang="en-US" smtClean="0"/>
              <a:t>4</a:t>
            </a:fld>
            <a:endParaRPr kumimoji="1" lang="ja-JP" altLang="en-US"/>
          </a:p>
        </p:txBody>
      </p:sp>
    </p:spTree>
    <p:extLst>
      <p:ext uri="{BB962C8B-B14F-4D97-AF65-F5344CB8AC3E}">
        <p14:creationId xmlns:p14="http://schemas.microsoft.com/office/powerpoint/2010/main" val="4223534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heel(1)">
                                      <p:cBhvr>
                                        <p:cTn id="7" dur="2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1246909" y="251455"/>
            <a:ext cx="9744364" cy="807893"/>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dirty="0" smtClean="0">
                <a:latin typeface="BIZ UDPゴシック" panose="020B0400000000000000" pitchFamily="50" charset="-128"/>
                <a:ea typeface="BIZ UDPゴシック" panose="020B0400000000000000" pitchFamily="50" charset="-128"/>
              </a:rPr>
              <a:t>児童虐待死亡事例の年齢</a:t>
            </a:r>
            <a:endParaRPr lang="ja-JP" altLang="en-US" dirty="0">
              <a:latin typeface="BIZ UDPゴシック" panose="020B0400000000000000" pitchFamily="50" charset="-128"/>
              <a:ea typeface="BIZ UDPゴシック" panose="020B0400000000000000" pitchFamily="50" charset="-128"/>
            </a:endParaRPr>
          </a:p>
        </p:txBody>
      </p:sp>
      <p:pic>
        <p:nvPicPr>
          <p:cNvPr id="3" name="図 2"/>
          <p:cNvPicPr>
            <a:picLocks noChangeAspect="1"/>
          </p:cNvPicPr>
          <p:nvPr/>
        </p:nvPicPr>
        <p:blipFill rotWithShape="1">
          <a:blip r:embed="rId2"/>
          <a:srcRect t="16541" b="-562"/>
          <a:stretch/>
        </p:blipFill>
        <p:spPr>
          <a:xfrm>
            <a:off x="628073" y="1059348"/>
            <a:ext cx="11074400" cy="5798652"/>
          </a:xfrm>
          <a:prstGeom prst="rect">
            <a:avLst/>
          </a:prstGeom>
        </p:spPr>
      </p:pic>
      <p:sp>
        <p:nvSpPr>
          <p:cNvPr id="4" name="テキスト ボックス 3"/>
          <p:cNvSpPr txBox="1"/>
          <p:nvPr/>
        </p:nvSpPr>
        <p:spPr>
          <a:xfrm>
            <a:off x="9698182" y="363013"/>
            <a:ext cx="2189019" cy="523220"/>
          </a:xfrm>
          <a:prstGeom prst="rect">
            <a:avLst/>
          </a:prstGeom>
          <a:noFill/>
          <a:ln>
            <a:solidFill>
              <a:schemeClr val="tx2">
                <a:lumMod val="75000"/>
              </a:schemeClr>
            </a:solidFill>
          </a:ln>
        </p:spPr>
        <p:txBody>
          <a:bodyPr wrap="square" rtlCol="0">
            <a:spAutoFit/>
          </a:bodyPr>
          <a:lstStyle/>
          <a:p>
            <a:pPr algn="ctr"/>
            <a:r>
              <a:rPr kumimoji="1" lang="ja-JP" altLang="en-US" sz="1400" dirty="0" smtClean="0">
                <a:latin typeface="BIZ UDPゴシック" panose="020B0400000000000000" pitchFamily="50" charset="-128"/>
                <a:ea typeface="BIZ UDPゴシック" panose="020B0400000000000000" pitchFamily="50" charset="-128"/>
              </a:rPr>
              <a:t>こども家庭庁</a:t>
            </a:r>
            <a:endParaRPr kumimoji="1" lang="en-US" altLang="ja-JP" sz="1400" dirty="0" smtClean="0">
              <a:latin typeface="BIZ UDPゴシック" panose="020B0400000000000000" pitchFamily="50" charset="-128"/>
              <a:ea typeface="BIZ UDPゴシック" panose="020B0400000000000000" pitchFamily="50" charset="-128"/>
            </a:endParaRPr>
          </a:p>
          <a:p>
            <a:pPr algn="ctr"/>
            <a:r>
              <a:rPr kumimoji="1" lang="ja-JP" altLang="en-US" sz="1400" dirty="0" smtClean="0">
                <a:latin typeface="BIZ UDPゴシック" panose="020B0400000000000000" pitchFamily="50" charset="-128"/>
                <a:ea typeface="BIZ UDPゴシック" panose="020B0400000000000000" pitchFamily="50" charset="-128"/>
              </a:rPr>
              <a:t>ホームページより抜粋</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5" name="テキスト ボックス 4"/>
          <p:cNvSpPr txBox="1"/>
          <p:nvPr/>
        </p:nvSpPr>
        <p:spPr>
          <a:xfrm>
            <a:off x="9553438" y="1867241"/>
            <a:ext cx="2057401" cy="461665"/>
          </a:xfrm>
          <a:prstGeom prst="rect">
            <a:avLst/>
          </a:prstGeom>
          <a:solidFill>
            <a:srgbClr val="FFFF00"/>
          </a:solidFill>
        </p:spPr>
        <p:txBody>
          <a:bodyPr wrap="square" rtlCol="0">
            <a:spAutoFit/>
          </a:bodyPr>
          <a:lstStyle/>
          <a:p>
            <a:pPr algn="ctr"/>
            <a:r>
              <a:rPr kumimoji="1" lang="en-US" altLang="ja-JP" sz="2400" dirty="0" smtClean="0">
                <a:latin typeface="BIZ UDPゴシック" panose="020B0400000000000000" pitchFamily="50" charset="-128"/>
                <a:ea typeface="BIZ UDPゴシック" panose="020B0400000000000000" pitchFamily="50" charset="-128"/>
              </a:rPr>
              <a:t>0</a:t>
            </a:r>
            <a:r>
              <a:rPr kumimoji="1" lang="ja-JP" altLang="en-US" sz="2400" dirty="0" smtClean="0">
                <a:latin typeface="BIZ UDPゴシック" panose="020B0400000000000000" pitchFamily="50" charset="-128"/>
                <a:ea typeface="BIZ UDPゴシック" panose="020B0400000000000000" pitchFamily="50" charset="-128"/>
              </a:rPr>
              <a:t>歳児に多い</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6" name="スライド番号プレースホルダー 5"/>
          <p:cNvSpPr>
            <a:spLocks noGrp="1"/>
          </p:cNvSpPr>
          <p:nvPr>
            <p:ph type="sldNum" sz="quarter" idx="12"/>
          </p:nvPr>
        </p:nvSpPr>
        <p:spPr/>
        <p:txBody>
          <a:bodyPr/>
          <a:lstStyle/>
          <a:p>
            <a:fld id="{4DD14981-E22F-4F27-A88F-65024D9C3834}" type="slidenum">
              <a:rPr kumimoji="1" lang="ja-JP" altLang="en-US" smtClean="0"/>
              <a:t>5</a:t>
            </a:fld>
            <a:endParaRPr kumimoji="1" lang="ja-JP" altLang="en-US"/>
          </a:p>
        </p:txBody>
      </p:sp>
    </p:spTree>
    <p:extLst>
      <p:ext uri="{BB962C8B-B14F-4D97-AF65-F5344CB8AC3E}">
        <p14:creationId xmlns:p14="http://schemas.microsoft.com/office/powerpoint/2010/main" val="2283137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1246909" y="251455"/>
            <a:ext cx="9744364" cy="807893"/>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dirty="0" smtClean="0">
                <a:latin typeface="BIZ UDPゴシック" panose="020B0400000000000000" pitchFamily="50" charset="-128"/>
                <a:ea typeface="BIZ UDPゴシック" panose="020B0400000000000000" pitchFamily="50" charset="-128"/>
              </a:rPr>
              <a:t>児童虐待死亡事例の加害者</a:t>
            </a:r>
            <a:endParaRPr lang="ja-JP" altLang="en-US" dirty="0">
              <a:latin typeface="BIZ UDPゴシック" panose="020B0400000000000000" pitchFamily="50" charset="-128"/>
              <a:ea typeface="BIZ UDPゴシック" panose="020B0400000000000000" pitchFamily="50" charset="-128"/>
            </a:endParaRPr>
          </a:p>
        </p:txBody>
      </p:sp>
      <p:pic>
        <p:nvPicPr>
          <p:cNvPr id="4" name="図 3"/>
          <p:cNvPicPr>
            <a:picLocks noChangeAspect="1"/>
          </p:cNvPicPr>
          <p:nvPr/>
        </p:nvPicPr>
        <p:blipFill>
          <a:blip r:embed="rId2"/>
          <a:stretch>
            <a:fillRect/>
          </a:stretch>
        </p:blipFill>
        <p:spPr>
          <a:xfrm>
            <a:off x="818147" y="955040"/>
            <a:ext cx="10840453" cy="5811520"/>
          </a:xfrm>
          <a:prstGeom prst="rect">
            <a:avLst/>
          </a:prstGeom>
        </p:spPr>
      </p:pic>
      <p:sp>
        <p:nvSpPr>
          <p:cNvPr id="5" name="テキスト ボックス 4"/>
          <p:cNvSpPr txBox="1"/>
          <p:nvPr/>
        </p:nvSpPr>
        <p:spPr>
          <a:xfrm>
            <a:off x="9698182" y="363013"/>
            <a:ext cx="2189019" cy="523220"/>
          </a:xfrm>
          <a:prstGeom prst="rect">
            <a:avLst/>
          </a:prstGeom>
          <a:noFill/>
          <a:ln>
            <a:solidFill>
              <a:schemeClr val="tx2">
                <a:lumMod val="75000"/>
              </a:schemeClr>
            </a:solidFill>
          </a:ln>
        </p:spPr>
        <p:txBody>
          <a:bodyPr wrap="square" rtlCol="0">
            <a:spAutoFit/>
          </a:bodyPr>
          <a:lstStyle/>
          <a:p>
            <a:pPr algn="ctr"/>
            <a:r>
              <a:rPr kumimoji="1" lang="ja-JP" altLang="en-US" sz="1400" dirty="0" smtClean="0">
                <a:latin typeface="BIZ UDPゴシック" panose="020B0400000000000000" pitchFamily="50" charset="-128"/>
                <a:ea typeface="BIZ UDPゴシック" panose="020B0400000000000000" pitchFamily="50" charset="-128"/>
              </a:rPr>
              <a:t>こども家庭庁</a:t>
            </a:r>
            <a:endParaRPr kumimoji="1" lang="en-US" altLang="ja-JP" sz="1400" dirty="0" smtClean="0">
              <a:latin typeface="BIZ UDPゴシック" panose="020B0400000000000000" pitchFamily="50" charset="-128"/>
              <a:ea typeface="BIZ UDPゴシック" panose="020B0400000000000000" pitchFamily="50" charset="-128"/>
            </a:endParaRPr>
          </a:p>
          <a:p>
            <a:pPr algn="ctr"/>
            <a:r>
              <a:rPr kumimoji="1" lang="ja-JP" altLang="en-US" sz="1400" dirty="0" smtClean="0">
                <a:latin typeface="BIZ UDPゴシック" panose="020B0400000000000000" pitchFamily="50" charset="-128"/>
                <a:ea typeface="BIZ UDPゴシック" panose="020B0400000000000000" pitchFamily="50" charset="-128"/>
              </a:rPr>
              <a:t>ホームページより抜粋</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6" name="テキスト ボックス 5"/>
          <p:cNvSpPr txBox="1"/>
          <p:nvPr/>
        </p:nvSpPr>
        <p:spPr>
          <a:xfrm>
            <a:off x="9763990" y="1891303"/>
            <a:ext cx="2057401" cy="461665"/>
          </a:xfrm>
          <a:prstGeom prst="rect">
            <a:avLst/>
          </a:prstGeom>
          <a:solidFill>
            <a:srgbClr val="FFFF00"/>
          </a:solidFill>
        </p:spPr>
        <p:txBody>
          <a:bodyPr wrap="square" rtlCol="0">
            <a:spAutoFit/>
          </a:bodyPr>
          <a:lstStyle/>
          <a:p>
            <a:pPr algn="ctr"/>
            <a:r>
              <a:rPr lang="ja-JP" altLang="en-US" sz="2400" dirty="0" smtClean="0">
                <a:latin typeface="BIZ UDPゴシック" panose="020B0400000000000000" pitchFamily="50" charset="-128"/>
                <a:ea typeface="BIZ UDPゴシック" panose="020B0400000000000000" pitchFamily="50" charset="-128"/>
              </a:rPr>
              <a:t>実母が</a:t>
            </a:r>
            <a:r>
              <a:rPr kumimoji="1" lang="ja-JP" altLang="en-US" sz="2400" dirty="0" smtClean="0">
                <a:latin typeface="BIZ UDPゴシック" panose="020B0400000000000000" pitchFamily="50" charset="-128"/>
                <a:ea typeface="BIZ UDPゴシック" panose="020B0400000000000000" pitchFamily="50" charset="-128"/>
              </a:rPr>
              <a:t>多い</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3" name="スライド番号プレースホルダー 2"/>
          <p:cNvSpPr>
            <a:spLocks noGrp="1"/>
          </p:cNvSpPr>
          <p:nvPr>
            <p:ph type="sldNum" sz="quarter" idx="12"/>
          </p:nvPr>
        </p:nvSpPr>
        <p:spPr/>
        <p:txBody>
          <a:bodyPr/>
          <a:lstStyle/>
          <a:p>
            <a:fld id="{4DD14981-E22F-4F27-A88F-65024D9C3834}" type="slidenum">
              <a:rPr kumimoji="1" lang="ja-JP" altLang="en-US" smtClean="0"/>
              <a:t>6</a:t>
            </a:fld>
            <a:endParaRPr kumimoji="1" lang="ja-JP" altLang="en-US"/>
          </a:p>
        </p:txBody>
      </p:sp>
    </p:spTree>
    <p:extLst>
      <p:ext uri="{BB962C8B-B14F-4D97-AF65-F5344CB8AC3E}">
        <p14:creationId xmlns:p14="http://schemas.microsoft.com/office/powerpoint/2010/main" val="2089073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205370"/>
            <a:ext cx="10515600" cy="1075748"/>
          </a:xfrm>
        </p:spPr>
        <p:txBody>
          <a:bodyPr/>
          <a:lstStyle/>
          <a:p>
            <a:pPr algn="ctr"/>
            <a:r>
              <a:rPr lang="ja-JP" altLang="en-US" dirty="0" smtClean="0">
                <a:latin typeface="BIZ UDPゴシック" panose="020B0400000000000000" pitchFamily="50" charset="-128"/>
                <a:ea typeface="BIZ UDPゴシック" panose="020B0400000000000000" pitchFamily="50" charset="-128"/>
              </a:rPr>
              <a:t>虐待の通告を受けた時の役所の動き</a:t>
            </a:r>
            <a:endParaRPr kumimoji="1" lang="ja-JP" altLang="en-US" dirty="0">
              <a:latin typeface="BIZ UDPゴシック" panose="020B0400000000000000" pitchFamily="50" charset="-128"/>
              <a:ea typeface="BIZ UDPゴシック" panose="020B0400000000000000" pitchFamily="50" charset="-128"/>
            </a:endParaRPr>
          </a:p>
        </p:txBody>
      </p:sp>
      <p:sp>
        <p:nvSpPr>
          <p:cNvPr id="3" name="コンテンツ プレースホルダー 2"/>
          <p:cNvSpPr>
            <a:spLocks noGrp="1"/>
          </p:cNvSpPr>
          <p:nvPr>
            <p:ph sz="half" idx="1"/>
          </p:nvPr>
        </p:nvSpPr>
        <p:spPr>
          <a:xfrm>
            <a:off x="655779" y="1374074"/>
            <a:ext cx="5578765" cy="3193324"/>
          </a:xfrm>
          <a:solidFill>
            <a:schemeClr val="accent2">
              <a:lumMod val="20000"/>
              <a:lumOff val="80000"/>
            </a:schemeClr>
          </a:solidFill>
          <a:ln>
            <a:noFill/>
          </a:ln>
          <a:effectLst>
            <a:softEdge rad="127000"/>
          </a:effectLst>
        </p:spPr>
        <p:txBody>
          <a:bodyPr>
            <a:noAutofit/>
          </a:bodyPr>
          <a:lstStyle/>
          <a:p>
            <a:pPr marL="0" indent="0">
              <a:buNone/>
            </a:pPr>
            <a:endParaRPr lang="en-US" altLang="ja-JP" dirty="0" smtClean="0">
              <a:latin typeface="BIZ UDPゴシック" panose="020B0400000000000000" pitchFamily="50" charset="-128"/>
              <a:ea typeface="BIZ UDPゴシック" panose="020B0400000000000000" pitchFamily="50" charset="-128"/>
            </a:endParaRPr>
          </a:p>
          <a:p>
            <a:pPr marL="0" indent="0">
              <a:buNone/>
            </a:pPr>
            <a:r>
              <a:rPr lang="ja-JP" altLang="en-US" sz="2400" dirty="0" smtClean="0">
                <a:latin typeface="BIZ UDPゴシック" panose="020B0400000000000000" pitchFamily="50" charset="-128"/>
                <a:ea typeface="BIZ UDPゴシック" panose="020B0400000000000000" pitchFamily="50" charset="-128"/>
              </a:rPr>
              <a:t>・関係機関への聴き取り</a:t>
            </a:r>
            <a:endParaRPr lang="en-US" altLang="ja-JP" sz="2400" dirty="0" smtClean="0">
              <a:latin typeface="BIZ UDPゴシック" panose="020B0400000000000000" pitchFamily="50" charset="-128"/>
              <a:ea typeface="BIZ UDPゴシック" panose="020B0400000000000000" pitchFamily="50" charset="-128"/>
            </a:endParaRPr>
          </a:p>
          <a:p>
            <a:pPr marL="0" indent="0">
              <a:buNone/>
            </a:pPr>
            <a:r>
              <a:rPr lang="ja-JP" altLang="en-US" sz="2400" dirty="0" smtClean="0">
                <a:latin typeface="BIZ UDPゴシック" panose="020B0400000000000000" pitchFamily="50" charset="-128"/>
                <a:ea typeface="BIZ UDPゴシック" panose="020B0400000000000000" pitchFamily="50" charset="-128"/>
              </a:rPr>
              <a:t>・学校、近隣、施設の協力を得て</a:t>
            </a:r>
            <a:endParaRPr lang="en-US" altLang="ja-JP" sz="2400" dirty="0" smtClean="0">
              <a:latin typeface="BIZ UDPゴシック" panose="020B0400000000000000" pitchFamily="50" charset="-128"/>
              <a:ea typeface="BIZ UDPゴシック" panose="020B0400000000000000" pitchFamily="50" charset="-128"/>
            </a:endParaRPr>
          </a:p>
          <a:p>
            <a:pPr marL="0" indent="0">
              <a:buNone/>
            </a:pPr>
            <a:r>
              <a:rPr lang="ja-JP" altLang="en-US" sz="2400" dirty="0">
                <a:latin typeface="BIZ UDPゴシック" panose="020B0400000000000000" pitchFamily="50" charset="-128"/>
                <a:ea typeface="BIZ UDPゴシック" panose="020B0400000000000000" pitchFamily="50" charset="-128"/>
              </a:rPr>
              <a:t>　</a:t>
            </a:r>
            <a:r>
              <a:rPr lang="ja-JP" altLang="en-US" sz="2400" dirty="0" smtClean="0">
                <a:latin typeface="BIZ UDPゴシック" panose="020B0400000000000000" pitchFamily="50" charset="-128"/>
                <a:ea typeface="BIZ UDPゴシック" panose="020B0400000000000000" pitchFamily="50" charset="-128"/>
              </a:rPr>
              <a:t>　　　こどもと面談し安全を確認</a:t>
            </a:r>
            <a:endParaRPr lang="en-US" altLang="ja-JP" sz="2400" dirty="0">
              <a:latin typeface="BIZ UDPゴシック" panose="020B0400000000000000" pitchFamily="50" charset="-128"/>
              <a:ea typeface="BIZ UDPゴシック" panose="020B0400000000000000" pitchFamily="50" charset="-128"/>
            </a:endParaRPr>
          </a:p>
          <a:p>
            <a:pPr marL="0" indent="0">
              <a:buNone/>
            </a:pPr>
            <a:r>
              <a:rPr lang="ja-JP" altLang="en-US" sz="2400" dirty="0" smtClean="0">
                <a:latin typeface="BIZ UDPゴシック" panose="020B0400000000000000" pitchFamily="50" charset="-128"/>
                <a:ea typeface="BIZ UDPゴシック" panose="020B0400000000000000" pitchFamily="50" charset="-128"/>
              </a:rPr>
              <a:t>・必要な場合は、</a:t>
            </a:r>
            <a:endParaRPr lang="en-US" altLang="ja-JP" sz="2400" dirty="0" smtClean="0">
              <a:latin typeface="BIZ UDPゴシック" panose="020B0400000000000000" pitchFamily="50" charset="-128"/>
              <a:ea typeface="BIZ UDPゴシック" panose="020B0400000000000000" pitchFamily="50" charset="-128"/>
            </a:endParaRPr>
          </a:p>
          <a:p>
            <a:pPr marL="0" indent="0">
              <a:buNone/>
            </a:pPr>
            <a:r>
              <a:rPr lang="ja-JP" altLang="en-US" sz="2400" dirty="0" smtClean="0">
                <a:latin typeface="BIZ UDPゴシック" panose="020B0400000000000000" pitchFamily="50" charset="-128"/>
                <a:ea typeface="BIZ UDPゴシック" panose="020B0400000000000000" pitchFamily="50" charset="-128"/>
              </a:rPr>
              <a:t>　　　　児童相談所に対応を依頼</a:t>
            </a:r>
            <a:endParaRPr lang="en-US" altLang="ja-JP" sz="2400" dirty="0">
              <a:latin typeface="BIZ UDPゴシック" panose="020B0400000000000000" pitchFamily="50" charset="-128"/>
              <a:ea typeface="BIZ UDPゴシック" panose="020B0400000000000000" pitchFamily="50" charset="-128"/>
            </a:endParaRPr>
          </a:p>
        </p:txBody>
      </p:sp>
      <p:sp>
        <p:nvSpPr>
          <p:cNvPr id="4" name="コンテンツ プレースホルダー 3"/>
          <p:cNvSpPr>
            <a:spLocks noGrp="1"/>
          </p:cNvSpPr>
          <p:nvPr>
            <p:ph sz="half" idx="2"/>
          </p:nvPr>
        </p:nvSpPr>
        <p:spPr>
          <a:xfrm>
            <a:off x="6603998" y="1369994"/>
            <a:ext cx="4932219" cy="2796160"/>
          </a:xfrm>
          <a:solidFill>
            <a:srgbClr val="FFE1E1"/>
          </a:solidFill>
          <a:effectLst>
            <a:softEdge rad="127000"/>
          </a:effectLst>
        </p:spPr>
        <p:txBody>
          <a:bodyPr>
            <a:normAutofit/>
          </a:bodyPr>
          <a:lstStyle/>
          <a:p>
            <a:pPr marL="0" indent="0">
              <a:buNone/>
            </a:pPr>
            <a:endParaRPr lang="en-US" altLang="ja-JP" dirty="0" smtClean="0">
              <a:latin typeface="BIZ UDPゴシック" panose="020B0400000000000000" pitchFamily="50" charset="-128"/>
              <a:ea typeface="BIZ UDPゴシック" panose="020B0400000000000000" pitchFamily="50" charset="-128"/>
            </a:endParaRPr>
          </a:p>
          <a:p>
            <a:pPr marL="0" indent="0">
              <a:buNone/>
            </a:pPr>
            <a:r>
              <a:rPr lang="ja-JP" altLang="en-US" sz="2400" dirty="0" smtClean="0">
                <a:latin typeface="BIZ UDPゴシック" panose="020B0400000000000000" pitchFamily="50" charset="-128"/>
                <a:ea typeface="BIZ UDPゴシック" panose="020B0400000000000000" pitchFamily="50" charset="-128"/>
              </a:rPr>
              <a:t>・関係機関への聴き取り</a:t>
            </a:r>
            <a:endParaRPr lang="en-US" altLang="ja-JP" sz="2400" dirty="0" smtClean="0">
              <a:latin typeface="BIZ UDPゴシック" panose="020B0400000000000000" pitchFamily="50" charset="-128"/>
              <a:ea typeface="BIZ UDPゴシック" panose="020B0400000000000000" pitchFamily="50" charset="-128"/>
            </a:endParaRPr>
          </a:p>
          <a:p>
            <a:pPr marL="0" indent="0">
              <a:buNone/>
            </a:pPr>
            <a:r>
              <a:rPr lang="ja-JP" altLang="en-US" sz="2400" dirty="0" smtClean="0">
                <a:latin typeface="BIZ UDPゴシック" panose="020B0400000000000000" pitchFamily="50" charset="-128"/>
                <a:ea typeface="BIZ UDPゴシック" panose="020B0400000000000000" pitchFamily="50" charset="-128"/>
              </a:rPr>
              <a:t>・保護者・こどもと面談</a:t>
            </a:r>
            <a:endParaRPr lang="en-US" altLang="ja-JP" sz="2400" dirty="0" smtClean="0">
              <a:latin typeface="BIZ UDPゴシック" panose="020B0400000000000000" pitchFamily="50" charset="-128"/>
              <a:ea typeface="BIZ UDPゴシック" panose="020B0400000000000000" pitchFamily="50" charset="-128"/>
            </a:endParaRPr>
          </a:p>
          <a:p>
            <a:pPr marL="0" indent="0">
              <a:buNone/>
            </a:pPr>
            <a:r>
              <a:rPr lang="ja-JP" altLang="en-US" sz="2400" dirty="0" smtClean="0">
                <a:latin typeface="BIZ UDPゴシック" panose="020B0400000000000000" pitchFamily="50" charset="-128"/>
                <a:ea typeface="BIZ UDPゴシック" panose="020B0400000000000000" pitchFamily="50" charset="-128"/>
              </a:rPr>
              <a:t>・自宅へ立ち入り調査</a:t>
            </a:r>
            <a:endParaRPr lang="en-US" altLang="ja-JP" sz="2400" dirty="0" smtClean="0">
              <a:latin typeface="BIZ UDPゴシック" panose="020B0400000000000000" pitchFamily="50" charset="-128"/>
              <a:ea typeface="BIZ UDPゴシック" panose="020B0400000000000000" pitchFamily="50" charset="-128"/>
            </a:endParaRPr>
          </a:p>
          <a:p>
            <a:pPr marL="0" indent="0">
              <a:buNone/>
            </a:pPr>
            <a:r>
              <a:rPr lang="ja-JP" altLang="en-US" sz="2400" dirty="0" smtClean="0">
                <a:latin typeface="BIZ UDPゴシック" panose="020B0400000000000000" pitchFamily="50" charset="-128"/>
                <a:ea typeface="BIZ UDPゴシック" panose="020B0400000000000000" pitchFamily="50" charset="-128"/>
              </a:rPr>
              <a:t>・一時保護</a:t>
            </a:r>
            <a:endParaRPr lang="en-US" altLang="ja-JP" sz="2400" dirty="0">
              <a:latin typeface="BIZ UDPゴシック" panose="020B0400000000000000" pitchFamily="50" charset="-128"/>
              <a:ea typeface="BIZ UDPゴシック" panose="020B0400000000000000" pitchFamily="50" charset="-128"/>
            </a:endParaRPr>
          </a:p>
          <a:p>
            <a:pPr marL="0" indent="0">
              <a:buNone/>
            </a:pPr>
            <a:endParaRPr kumimoji="1" lang="ja-JP" altLang="en-US" sz="2400" dirty="0">
              <a:latin typeface="BIZ UDPゴシック" panose="020B0400000000000000" pitchFamily="50" charset="-128"/>
              <a:ea typeface="BIZ UDPゴシック" panose="020B0400000000000000" pitchFamily="50" charset="-128"/>
            </a:endParaRPr>
          </a:p>
        </p:txBody>
      </p:sp>
      <p:sp>
        <p:nvSpPr>
          <p:cNvPr id="9" name="スライド番号プレースホルダー 8"/>
          <p:cNvSpPr>
            <a:spLocks noGrp="1"/>
          </p:cNvSpPr>
          <p:nvPr>
            <p:ph type="sldNum" sz="quarter" idx="12"/>
          </p:nvPr>
        </p:nvSpPr>
        <p:spPr/>
        <p:txBody>
          <a:bodyPr/>
          <a:lstStyle/>
          <a:p>
            <a:fld id="{48F63A3B-78C7-47BE-AE5E-E10140E04643}" type="slidenum">
              <a:rPr lang="en-US" smtClean="0"/>
              <a:t>7</a:t>
            </a:fld>
            <a:endParaRPr lang="en-US" dirty="0"/>
          </a:p>
        </p:txBody>
      </p:sp>
      <p:sp>
        <p:nvSpPr>
          <p:cNvPr id="6" name="テキスト ボックス 5"/>
          <p:cNvSpPr txBox="1"/>
          <p:nvPr/>
        </p:nvSpPr>
        <p:spPr>
          <a:xfrm>
            <a:off x="1440872" y="1184373"/>
            <a:ext cx="4008581" cy="584775"/>
          </a:xfrm>
          <a:prstGeom prst="rect">
            <a:avLst/>
          </a:prstGeom>
          <a:solidFill>
            <a:schemeClr val="accent2">
              <a:lumMod val="40000"/>
              <a:lumOff val="60000"/>
            </a:schemeClr>
          </a:solidFill>
          <a:effectLst>
            <a:softEdge rad="63500"/>
          </a:effectLst>
        </p:spPr>
        <p:txBody>
          <a:bodyPr wrap="square" rtlCol="0">
            <a:spAutoFit/>
          </a:bodyPr>
          <a:lstStyle/>
          <a:p>
            <a:pPr algn="ctr"/>
            <a:r>
              <a:rPr kumimoji="1" lang="ja-JP" altLang="en-US" sz="3200" dirty="0" smtClean="0">
                <a:latin typeface="BIZ UDPゴシック" panose="020B0400000000000000" pitchFamily="50" charset="-128"/>
                <a:ea typeface="BIZ UDPゴシック" panose="020B0400000000000000" pitchFamily="50" charset="-128"/>
              </a:rPr>
              <a:t>区こども家庭支援室</a:t>
            </a:r>
            <a:endParaRPr kumimoji="1" lang="ja-JP" altLang="en-US" sz="3200" dirty="0">
              <a:latin typeface="BIZ UDPゴシック" panose="020B0400000000000000" pitchFamily="50" charset="-128"/>
              <a:ea typeface="BIZ UDPゴシック" panose="020B0400000000000000" pitchFamily="50" charset="-128"/>
            </a:endParaRPr>
          </a:p>
        </p:txBody>
      </p:sp>
      <p:sp>
        <p:nvSpPr>
          <p:cNvPr id="10" name="テキスト ボックス 9"/>
          <p:cNvSpPr txBox="1"/>
          <p:nvPr/>
        </p:nvSpPr>
        <p:spPr>
          <a:xfrm>
            <a:off x="7495308" y="1178672"/>
            <a:ext cx="3149600" cy="584775"/>
          </a:xfrm>
          <a:prstGeom prst="rect">
            <a:avLst/>
          </a:prstGeom>
          <a:solidFill>
            <a:srgbClr val="FFCCCC"/>
          </a:solidFill>
          <a:effectLst>
            <a:softEdge rad="63500"/>
          </a:effectLst>
        </p:spPr>
        <p:txBody>
          <a:bodyPr wrap="square" rtlCol="0">
            <a:spAutoFit/>
          </a:bodyPr>
          <a:lstStyle/>
          <a:p>
            <a:pPr algn="ctr"/>
            <a:r>
              <a:rPr kumimoji="1" lang="ja-JP" altLang="en-US" sz="3200" dirty="0" smtClean="0">
                <a:latin typeface="BIZ UDPゴシック" panose="020B0400000000000000" pitchFamily="50" charset="-128"/>
                <a:ea typeface="BIZ UDPゴシック" panose="020B0400000000000000" pitchFamily="50" charset="-128"/>
              </a:rPr>
              <a:t>児童相談所</a:t>
            </a:r>
            <a:endParaRPr kumimoji="1" lang="ja-JP" altLang="en-US" sz="3200" dirty="0">
              <a:latin typeface="BIZ UDPゴシック" panose="020B0400000000000000" pitchFamily="50" charset="-128"/>
              <a:ea typeface="BIZ UDPゴシック" panose="020B0400000000000000" pitchFamily="50" charset="-128"/>
            </a:endParaRPr>
          </a:p>
        </p:txBody>
      </p:sp>
      <p:sp>
        <p:nvSpPr>
          <p:cNvPr id="11" name="テキスト ボックス 10"/>
          <p:cNvSpPr txBox="1"/>
          <p:nvPr/>
        </p:nvSpPr>
        <p:spPr>
          <a:xfrm>
            <a:off x="1200727" y="5864410"/>
            <a:ext cx="9790545" cy="584775"/>
          </a:xfrm>
          <a:prstGeom prst="rect">
            <a:avLst/>
          </a:prstGeom>
          <a:solidFill>
            <a:schemeClr val="accent6">
              <a:lumMod val="20000"/>
              <a:lumOff val="80000"/>
            </a:schemeClr>
          </a:solidFill>
          <a:effectLst>
            <a:softEdge rad="127000"/>
          </a:effectLst>
        </p:spPr>
        <p:txBody>
          <a:bodyPr wrap="square" rtlCol="0">
            <a:spAutoFit/>
          </a:bodyPr>
          <a:lstStyle/>
          <a:p>
            <a:pPr algn="ctr"/>
            <a:r>
              <a:rPr kumimoji="1" lang="ja-JP" altLang="en-US" sz="3200" dirty="0" smtClean="0">
                <a:latin typeface="BIZ UDPゴシック" panose="020B0400000000000000" pitchFamily="50" charset="-128"/>
                <a:ea typeface="BIZ UDPゴシック" panose="020B0400000000000000" pitchFamily="50" charset="-128"/>
              </a:rPr>
              <a:t>誰からの通告なのかは対象者にお伝えしません</a:t>
            </a:r>
            <a:endParaRPr kumimoji="1" lang="ja-JP" altLang="en-US" sz="3200" dirty="0">
              <a:latin typeface="BIZ UDPゴシック" panose="020B0400000000000000" pitchFamily="50" charset="-128"/>
              <a:ea typeface="BIZ UDPゴシック" panose="020B0400000000000000" pitchFamily="50" charset="-128"/>
            </a:endParaRPr>
          </a:p>
        </p:txBody>
      </p:sp>
      <p:sp>
        <p:nvSpPr>
          <p:cNvPr id="12" name="テキスト ボックス 11"/>
          <p:cNvSpPr txBox="1"/>
          <p:nvPr/>
        </p:nvSpPr>
        <p:spPr>
          <a:xfrm>
            <a:off x="905158" y="4748148"/>
            <a:ext cx="10418617" cy="1077218"/>
          </a:xfrm>
          <a:prstGeom prst="rect">
            <a:avLst/>
          </a:prstGeom>
          <a:solidFill>
            <a:schemeClr val="accent6">
              <a:lumMod val="20000"/>
              <a:lumOff val="80000"/>
            </a:schemeClr>
          </a:solidFill>
          <a:effectLst>
            <a:softEdge rad="127000"/>
          </a:effectLst>
        </p:spPr>
        <p:txBody>
          <a:bodyPr wrap="square" rtlCol="0">
            <a:spAutoFit/>
          </a:bodyPr>
          <a:lstStyle/>
          <a:p>
            <a:r>
              <a:rPr kumimoji="1" lang="ja-JP" altLang="en-US" sz="3200" dirty="0" smtClean="0">
                <a:latin typeface="BIZ UDPゴシック" panose="020B0400000000000000" pitchFamily="50" charset="-128"/>
                <a:ea typeface="BIZ UDPゴシック" panose="020B0400000000000000" pitchFamily="50" charset="-128"/>
              </a:rPr>
              <a:t>児童虐待事案において、</a:t>
            </a:r>
            <a:endParaRPr kumimoji="1" lang="en-US" altLang="ja-JP" sz="3200" dirty="0" smtClean="0">
              <a:latin typeface="BIZ UDPゴシック" panose="020B0400000000000000" pitchFamily="50" charset="-128"/>
              <a:ea typeface="BIZ UDPゴシック" panose="020B0400000000000000" pitchFamily="50" charset="-128"/>
            </a:endParaRPr>
          </a:p>
          <a:p>
            <a:pPr algn="ctr"/>
            <a:r>
              <a:rPr kumimoji="1" lang="ja-JP" altLang="en-US" sz="3200" dirty="0" smtClean="0">
                <a:solidFill>
                  <a:srgbClr val="FF0000"/>
                </a:solidFill>
                <a:latin typeface="BIZ UDPゴシック" panose="020B0400000000000000" pitchFamily="50" charset="-128"/>
                <a:ea typeface="BIZ UDPゴシック" panose="020B0400000000000000" pitchFamily="50" charset="-128"/>
              </a:rPr>
              <a:t>個人情報を役所に報告することは法律には触れません</a:t>
            </a:r>
            <a:endParaRPr kumimoji="1" lang="ja-JP" altLang="en-US" sz="3200" dirty="0">
              <a:solidFill>
                <a:srgbClr val="FF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534446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4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14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838200" y="155978"/>
            <a:ext cx="10515600" cy="893183"/>
          </a:xfrm>
        </p:spPr>
        <p:txBody>
          <a:bodyPr>
            <a:normAutofit/>
          </a:bodyPr>
          <a:lstStyle/>
          <a:p>
            <a:pPr algn="ctr"/>
            <a:r>
              <a:rPr kumimoji="1" lang="ja-JP" altLang="en-US" dirty="0" smtClean="0">
                <a:latin typeface="BIZ UDPゴシック" panose="020B0400000000000000" pitchFamily="50" charset="-128"/>
                <a:ea typeface="BIZ UDPゴシック" panose="020B0400000000000000" pitchFamily="50" charset="-128"/>
              </a:rPr>
              <a:t>子どもや保護者の</a:t>
            </a:r>
            <a:r>
              <a:rPr lang="ja-JP" altLang="en-US" dirty="0" smtClean="0">
                <a:latin typeface="BIZ UDPゴシック" panose="020B0400000000000000" pitchFamily="50" charset="-128"/>
                <a:ea typeface="BIZ UDPゴシック" panose="020B0400000000000000" pitchFamily="50" charset="-128"/>
              </a:rPr>
              <a:t>サイン</a:t>
            </a:r>
            <a:r>
              <a:rPr lang="ja-JP" altLang="en-US" dirty="0">
                <a:latin typeface="BIZ UDPゴシック" panose="020B0400000000000000" pitchFamily="50" charset="-128"/>
                <a:ea typeface="BIZ UDPゴシック" panose="020B0400000000000000" pitchFamily="50" charset="-128"/>
              </a:rPr>
              <a:t>への</a:t>
            </a:r>
            <a:r>
              <a:rPr lang="ja-JP" altLang="en-US" dirty="0" smtClean="0">
                <a:latin typeface="BIZ UDPゴシック" panose="020B0400000000000000" pitchFamily="50" charset="-128"/>
                <a:ea typeface="BIZ UDPゴシック" panose="020B0400000000000000" pitchFamily="50" charset="-128"/>
              </a:rPr>
              <a:t>気づき</a:t>
            </a:r>
            <a:endParaRPr kumimoji="1" lang="ja-JP" altLang="en-US" sz="3600" dirty="0">
              <a:latin typeface="BIZ UDPゴシック" panose="020B0400000000000000" pitchFamily="50" charset="-128"/>
              <a:ea typeface="BIZ UDPゴシック" panose="020B0400000000000000" pitchFamily="50" charset="-128"/>
            </a:endParaRPr>
          </a:p>
        </p:txBody>
      </p:sp>
      <p:sp>
        <p:nvSpPr>
          <p:cNvPr id="6" name="コンテンツ プレースホルダー 5"/>
          <p:cNvSpPr>
            <a:spLocks noGrp="1"/>
          </p:cNvSpPr>
          <p:nvPr>
            <p:ph idx="1"/>
          </p:nvPr>
        </p:nvSpPr>
        <p:spPr>
          <a:xfrm>
            <a:off x="242484" y="4898801"/>
            <a:ext cx="8781473" cy="1665720"/>
          </a:xfrm>
          <a:noFill/>
          <a:effectLst>
            <a:softEdge rad="127000"/>
          </a:effectLst>
        </p:spPr>
        <p:txBody>
          <a:bodyPr>
            <a:noAutofit/>
          </a:bodyPr>
          <a:lstStyle/>
          <a:p>
            <a:pPr marL="0" indent="0">
              <a:buNone/>
            </a:pPr>
            <a:r>
              <a:rPr lang="ja-JP" altLang="en-US" sz="2400" dirty="0" smtClean="0">
                <a:latin typeface="BIZ UDPゴシック" panose="020B0400000000000000" pitchFamily="50" charset="-128"/>
                <a:ea typeface="BIZ UDPゴシック" panose="020B0400000000000000" pitchFamily="50" charset="-128"/>
              </a:rPr>
              <a:t>・地域</a:t>
            </a:r>
            <a:r>
              <a:rPr lang="ja-JP" altLang="en-US" sz="2400" dirty="0">
                <a:latin typeface="BIZ UDPゴシック" panose="020B0400000000000000" pitchFamily="50" charset="-128"/>
                <a:ea typeface="BIZ UDPゴシック" panose="020B0400000000000000" pitchFamily="50" charset="-128"/>
              </a:rPr>
              <a:t>で</a:t>
            </a:r>
            <a:r>
              <a:rPr lang="ja-JP" altLang="en-US" sz="2400" dirty="0" smtClean="0">
                <a:latin typeface="BIZ UDPゴシック" panose="020B0400000000000000" pitchFamily="50" charset="-128"/>
                <a:ea typeface="BIZ UDPゴシック" panose="020B0400000000000000" pitchFamily="50" charset="-128"/>
              </a:rPr>
              <a:t>の交流が少なく、孤立している</a:t>
            </a:r>
            <a:endParaRPr lang="en-US" altLang="ja-JP" sz="2400" dirty="0" smtClean="0">
              <a:latin typeface="BIZ UDPゴシック" panose="020B0400000000000000" pitchFamily="50" charset="-128"/>
              <a:ea typeface="BIZ UDPゴシック" panose="020B0400000000000000" pitchFamily="50" charset="-128"/>
            </a:endParaRPr>
          </a:p>
          <a:p>
            <a:pPr marL="0" indent="0">
              <a:buNone/>
            </a:pPr>
            <a:r>
              <a:rPr kumimoji="1" lang="ja-JP" altLang="en-US" sz="2400" dirty="0" smtClean="0">
                <a:latin typeface="BIZ UDPゴシック" panose="020B0400000000000000" pitchFamily="50" charset="-128"/>
                <a:ea typeface="BIZ UDPゴシック" panose="020B0400000000000000" pitchFamily="50" charset="-128"/>
              </a:rPr>
              <a:t>・小さい子どもを</a:t>
            </a:r>
            <a:r>
              <a:rPr kumimoji="1" lang="ja-JP" altLang="en-US" sz="2400" dirty="0" smtClean="0">
                <a:solidFill>
                  <a:srgbClr val="FF0000"/>
                </a:solidFill>
                <a:latin typeface="BIZ UDPゴシック" panose="020B0400000000000000" pitchFamily="50" charset="-128"/>
                <a:ea typeface="BIZ UDPゴシック" panose="020B0400000000000000" pitchFamily="50" charset="-128"/>
              </a:rPr>
              <a:t>置いたまま外出</a:t>
            </a:r>
            <a:r>
              <a:rPr kumimoji="1" lang="ja-JP" altLang="en-US" sz="2400" dirty="0" smtClean="0">
                <a:latin typeface="BIZ UDPゴシック" panose="020B0400000000000000" pitchFamily="50" charset="-128"/>
                <a:ea typeface="BIZ UDPゴシック" panose="020B0400000000000000" pitchFamily="50" charset="-128"/>
              </a:rPr>
              <a:t>している</a:t>
            </a:r>
            <a:endParaRPr kumimoji="1" lang="en-US" altLang="ja-JP" sz="2400" dirty="0" smtClean="0">
              <a:latin typeface="BIZ UDPゴシック" panose="020B0400000000000000" pitchFamily="50" charset="-128"/>
              <a:ea typeface="BIZ UDPゴシック" panose="020B0400000000000000" pitchFamily="50" charset="-128"/>
            </a:endParaRPr>
          </a:p>
          <a:p>
            <a:pPr marL="0" indent="0">
              <a:buNone/>
            </a:pPr>
            <a:r>
              <a:rPr lang="ja-JP" altLang="en-US" sz="2400" dirty="0" smtClean="0">
                <a:latin typeface="BIZ UDPゴシック" panose="020B0400000000000000" pitchFamily="50" charset="-128"/>
                <a:ea typeface="BIZ UDPゴシック" panose="020B0400000000000000" pitchFamily="50" charset="-128"/>
              </a:rPr>
              <a:t>・子どもの養育について</a:t>
            </a:r>
            <a:r>
              <a:rPr lang="ja-JP" altLang="en-US" sz="2400" dirty="0" smtClean="0">
                <a:solidFill>
                  <a:srgbClr val="FF0000"/>
                </a:solidFill>
                <a:latin typeface="BIZ UDPゴシック" panose="020B0400000000000000" pitchFamily="50" charset="-128"/>
                <a:ea typeface="BIZ UDPゴシック" panose="020B0400000000000000" pitchFamily="50" charset="-128"/>
              </a:rPr>
              <a:t>拒否的、無関心</a:t>
            </a:r>
            <a:r>
              <a:rPr lang="ja-JP" altLang="en-US" sz="2400" dirty="0" smtClean="0">
                <a:latin typeface="BIZ UDPゴシック" panose="020B0400000000000000" pitchFamily="50" charset="-128"/>
                <a:ea typeface="BIZ UDPゴシック" panose="020B0400000000000000" pitchFamily="50" charset="-128"/>
              </a:rPr>
              <a:t>である</a:t>
            </a:r>
            <a:endParaRPr lang="en-US" altLang="ja-JP" sz="2400" dirty="0" smtClean="0">
              <a:latin typeface="BIZ UDPゴシック" panose="020B0400000000000000" pitchFamily="50" charset="-128"/>
              <a:ea typeface="BIZ UDPゴシック" panose="020B0400000000000000" pitchFamily="50" charset="-128"/>
            </a:endParaRPr>
          </a:p>
          <a:p>
            <a:pPr marL="0" indent="0">
              <a:buNone/>
            </a:pPr>
            <a:endParaRPr kumimoji="1" lang="en-US" altLang="ja-JP" dirty="0" smtClean="0">
              <a:latin typeface="BIZ UDPゴシック" panose="020B0400000000000000" pitchFamily="50" charset="-128"/>
              <a:ea typeface="BIZ UDPゴシック" panose="020B0400000000000000" pitchFamily="50" charset="-128"/>
            </a:endParaRPr>
          </a:p>
        </p:txBody>
      </p:sp>
      <p:sp>
        <p:nvSpPr>
          <p:cNvPr id="3" name="スライド番号プレースホルダー 2"/>
          <p:cNvSpPr>
            <a:spLocks noGrp="1"/>
          </p:cNvSpPr>
          <p:nvPr>
            <p:ph type="sldNum" sz="quarter" idx="12"/>
          </p:nvPr>
        </p:nvSpPr>
        <p:spPr/>
        <p:txBody>
          <a:bodyPr/>
          <a:lstStyle/>
          <a:p>
            <a:fld id="{48F63A3B-78C7-47BE-AE5E-E10140E04643}" type="slidenum">
              <a:rPr lang="en-US" smtClean="0"/>
              <a:t>8</a:t>
            </a:fld>
            <a:endParaRPr lang="en-US" dirty="0"/>
          </a:p>
        </p:txBody>
      </p:sp>
      <p:sp>
        <p:nvSpPr>
          <p:cNvPr id="7" name="コンテンツ プレースホルダー 5"/>
          <p:cNvSpPr txBox="1">
            <a:spLocks/>
          </p:cNvSpPr>
          <p:nvPr/>
        </p:nvSpPr>
        <p:spPr>
          <a:xfrm>
            <a:off x="242484" y="1669673"/>
            <a:ext cx="8781473" cy="2547793"/>
          </a:xfrm>
          <a:prstGeom prst="rect">
            <a:avLst/>
          </a:prstGeom>
          <a:noFill/>
          <a:effectLst>
            <a:softEdge rad="127000"/>
          </a:effectLst>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2400" dirty="0" smtClean="0">
                <a:latin typeface="BIZ UDPゴシック" panose="020B0400000000000000" pitchFamily="50" charset="-128"/>
                <a:ea typeface="BIZ UDPゴシック" panose="020B0400000000000000" pitchFamily="50" charset="-128"/>
              </a:rPr>
              <a:t>・よく、子どもの</a:t>
            </a:r>
            <a:r>
              <a:rPr lang="ja-JP" altLang="en-US" sz="2400" dirty="0" smtClean="0">
                <a:solidFill>
                  <a:srgbClr val="FF0000"/>
                </a:solidFill>
                <a:latin typeface="BIZ UDPゴシック" panose="020B0400000000000000" pitchFamily="50" charset="-128"/>
                <a:ea typeface="BIZ UDPゴシック" panose="020B0400000000000000" pitchFamily="50" charset="-128"/>
              </a:rPr>
              <a:t>泣き叫ぶ声</a:t>
            </a:r>
            <a:r>
              <a:rPr lang="ja-JP" altLang="en-US" sz="2400" dirty="0" smtClean="0">
                <a:latin typeface="BIZ UDPゴシック" panose="020B0400000000000000" pitchFamily="50" charset="-128"/>
                <a:ea typeface="BIZ UDPゴシック" panose="020B0400000000000000" pitchFamily="50" charset="-128"/>
              </a:rPr>
              <a:t>や保護者の</a:t>
            </a:r>
            <a:r>
              <a:rPr lang="ja-JP" altLang="en-US" sz="2400" dirty="0" smtClean="0">
                <a:solidFill>
                  <a:srgbClr val="FF0000"/>
                </a:solidFill>
                <a:latin typeface="BIZ UDPゴシック" panose="020B0400000000000000" pitchFamily="50" charset="-128"/>
                <a:ea typeface="BIZ UDPゴシック" panose="020B0400000000000000" pitchFamily="50" charset="-128"/>
              </a:rPr>
              <a:t>怒鳴り声</a:t>
            </a:r>
            <a:r>
              <a:rPr lang="ja-JP" altLang="en-US" sz="2400" dirty="0" smtClean="0">
                <a:latin typeface="BIZ UDPゴシック" panose="020B0400000000000000" pitchFamily="50" charset="-128"/>
                <a:ea typeface="BIZ UDPゴシック" panose="020B0400000000000000" pitchFamily="50" charset="-128"/>
              </a:rPr>
              <a:t>がする</a:t>
            </a:r>
            <a:endParaRPr lang="en-US" altLang="ja-JP" sz="2400" dirty="0" smtClean="0">
              <a:latin typeface="BIZ UDPゴシック" panose="020B0400000000000000" pitchFamily="50" charset="-128"/>
              <a:ea typeface="BIZ UDPゴシック" panose="020B0400000000000000" pitchFamily="50" charset="-128"/>
            </a:endParaRPr>
          </a:p>
          <a:p>
            <a:pPr marL="0" indent="0">
              <a:buNone/>
            </a:pPr>
            <a:r>
              <a:rPr lang="ja-JP" altLang="en-US" sz="2400" dirty="0" smtClean="0">
                <a:latin typeface="BIZ UDPゴシック" panose="020B0400000000000000" pitchFamily="50" charset="-128"/>
                <a:ea typeface="BIZ UDPゴシック" panose="020B0400000000000000" pitchFamily="50" charset="-128"/>
              </a:rPr>
              <a:t>・衣類やからだが</a:t>
            </a:r>
            <a:r>
              <a:rPr lang="ja-JP" altLang="en-US" sz="2400" dirty="0" smtClean="0">
                <a:solidFill>
                  <a:srgbClr val="FF0000"/>
                </a:solidFill>
                <a:latin typeface="BIZ UDPゴシック" panose="020B0400000000000000" pitchFamily="50" charset="-128"/>
                <a:ea typeface="BIZ UDPゴシック" panose="020B0400000000000000" pitchFamily="50" charset="-128"/>
              </a:rPr>
              <a:t>いつも汚れ</a:t>
            </a:r>
            <a:r>
              <a:rPr lang="ja-JP" altLang="en-US" sz="2400" dirty="0" smtClean="0">
                <a:latin typeface="BIZ UDPゴシック" panose="020B0400000000000000" pitchFamily="50" charset="-128"/>
                <a:ea typeface="BIZ UDPゴシック" panose="020B0400000000000000" pitchFamily="50" charset="-128"/>
              </a:rPr>
              <a:t>ている</a:t>
            </a:r>
            <a:endParaRPr lang="en-US" altLang="ja-JP" sz="2400" dirty="0" smtClean="0">
              <a:latin typeface="BIZ UDPゴシック" panose="020B0400000000000000" pitchFamily="50" charset="-128"/>
              <a:ea typeface="BIZ UDPゴシック" panose="020B0400000000000000" pitchFamily="50" charset="-128"/>
            </a:endParaRPr>
          </a:p>
          <a:p>
            <a:pPr marL="0" indent="0">
              <a:buNone/>
            </a:pPr>
            <a:r>
              <a:rPr lang="ja-JP" altLang="en-US" sz="2400" dirty="0" smtClean="0">
                <a:latin typeface="BIZ UDPゴシック" panose="020B0400000000000000" pitchFamily="50" charset="-128"/>
                <a:ea typeface="BIZ UDPゴシック" panose="020B0400000000000000" pitchFamily="50" charset="-128"/>
              </a:rPr>
              <a:t>・落ち着きがなく乱暴である</a:t>
            </a:r>
            <a:endParaRPr lang="en-US" altLang="ja-JP" sz="2400" dirty="0" smtClean="0">
              <a:latin typeface="BIZ UDPゴシック" panose="020B0400000000000000" pitchFamily="50" charset="-128"/>
              <a:ea typeface="BIZ UDPゴシック" panose="020B0400000000000000" pitchFamily="50" charset="-128"/>
            </a:endParaRPr>
          </a:p>
          <a:p>
            <a:pPr marL="0" indent="0">
              <a:buNone/>
            </a:pPr>
            <a:r>
              <a:rPr lang="ja-JP" altLang="en-US" sz="2400" dirty="0" smtClean="0">
                <a:latin typeface="BIZ UDPゴシック" panose="020B0400000000000000" pitchFamily="50" charset="-128"/>
                <a:ea typeface="BIZ UDPゴシック" panose="020B0400000000000000" pitchFamily="50" charset="-128"/>
              </a:rPr>
              <a:t>・表情が乏しい、活気がない</a:t>
            </a:r>
            <a:endParaRPr lang="en-US" altLang="ja-JP" sz="2400" dirty="0" smtClean="0">
              <a:latin typeface="BIZ UDPゴシック" panose="020B0400000000000000" pitchFamily="50" charset="-128"/>
              <a:ea typeface="BIZ UDPゴシック" panose="020B0400000000000000" pitchFamily="50" charset="-128"/>
            </a:endParaRPr>
          </a:p>
          <a:p>
            <a:pPr marL="0" indent="0">
              <a:buNone/>
            </a:pPr>
            <a:r>
              <a:rPr lang="ja-JP" altLang="en-US" sz="2400" dirty="0" smtClean="0">
                <a:latin typeface="BIZ UDPゴシック" panose="020B0400000000000000" pitchFamily="50" charset="-128"/>
                <a:ea typeface="BIZ UDPゴシック" panose="020B0400000000000000" pitchFamily="50" charset="-128"/>
              </a:rPr>
              <a:t>・夜遅くまで一人で遊んでいる</a:t>
            </a:r>
            <a:endParaRPr lang="en-US" altLang="ja-JP" sz="2400" dirty="0" smtClean="0">
              <a:latin typeface="BIZ UDPゴシック" panose="020B0400000000000000" pitchFamily="50" charset="-128"/>
              <a:ea typeface="BIZ UDPゴシック" panose="020B0400000000000000" pitchFamily="50" charset="-128"/>
            </a:endParaRPr>
          </a:p>
        </p:txBody>
      </p:sp>
      <p:sp>
        <p:nvSpPr>
          <p:cNvPr id="4" name="テキスト ボックス 3"/>
          <p:cNvSpPr txBox="1"/>
          <p:nvPr/>
        </p:nvSpPr>
        <p:spPr>
          <a:xfrm>
            <a:off x="129339" y="1049161"/>
            <a:ext cx="2918691" cy="523220"/>
          </a:xfrm>
          <a:prstGeom prst="rect">
            <a:avLst/>
          </a:prstGeom>
          <a:solidFill>
            <a:schemeClr val="accent6">
              <a:lumMod val="20000"/>
              <a:lumOff val="80000"/>
            </a:schemeClr>
          </a:solidFill>
          <a:effectLst>
            <a:softEdge rad="127000"/>
          </a:effectLst>
        </p:spPr>
        <p:txBody>
          <a:bodyPr wrap="square" rtlCol="0">
            <a:spAutoFit/>
          </a:bodyPr>
          <a:lstStyle/>
          <a:p>
            <a:pPr algn="ctr"/>
            <a:r>
              <a:rPr lang="ja-JP" altLang="en-US" sz="2800" dirty="0">
                <a:latin typeface="BIZ UDPゴシック" panose="020B0400000000000000" pitchFamily="50" charset="-128"/>
                <a:ea typeface="BIZ UDPゴシック" panose="020B0400000000000000" pitchFamily="50" charset="-128"/>
              </a:rPr>
              <a:t>子</a:t>
            </a:r>
            <a:r>
              <a:rPr kumimoji="1" lang="ja-JP" altLang="en-US" sz="2800" dirty="0" smtClean="0">
                <a:latin typeface="BIZ UDPゴシック" panose="020B0400000000000000" pitchFamily="50" charset="-128"/>
                <a:ea typeface="BIZ UDPゴシック" panose="020B0400000000000000" pitchFamily="50" charset="-128"/>
              </a:rPr>
              <a:t>どものサイン</a:t>
            </a:r>
            <a:endParaRPr kumimoji="1" lang="ja-JP" altLang="en-US" sz="2800" dirty="0">
              <a:latin typeface="BIZ UDPゴシック" panose="020B0400000000000000" pitchFamily="50" charset="-128"/>
              <a:ea typeface="BIZ UDPゴシック" panose="020B0400000000000000" pitchFamily="50" charset="-128"/>
            </a:endParaRPr>
          </a:p>
        </p:txBody>
      </p:sp>
      <p:sp>
        <p:nvSpPr>
          <p:cNvPr id="8" name="テキスト ボックス 7"/>
          <p:cNvSpPr txBox="1"/>
          <p:nvPr/>
        </p:nvSpPr>
        <p:spPr>
          <a:xfrm>
            <a:off x="129339" y="4297573"/>
            <a:ext cx="2918691" cy="523220"/>
          </a:xfrm>
          <a:prstGeom prst="rect">
            <a:avLst/>
          </a:prstGeom>
          <a:solidFill>
            <a:schemeClr val="accent6">
              <a:lumMod val="20000"/>
              <a:lumOff val="80000"/>
            </a:schemeClr>
          </a:solidFill>
          <a:effectLst>
            <a:softEdge rad="127000"/>
          </a:effectLst>
        </p:spPr>
        <p:txBody>
          <a:bodyPr wrap="square" rtlCol="0">
            <a:spAutoFit/>
          </a:bodyPr>
          <a:lstStyle/>
          <a:p>
            <a:pPr algn="ctr"/>
            <a:r>
              <a:rPr lang="ja-JP" altLang="en-US" sz="2800" dirty="0" smtClean="0">
                <a:latin typeface="BIZ UDPゴシック" panose="020B0400000000000000" pitchFamily="50" charset="-128"/>
                <a:ea typeface="BIZ UDPゴシック" panose="020B0400000000000000" pitchFamily="50" charset="-128"/>
              </a:rPr>
              <a:t>保護者</a:t>
            </a:r>
            <a:r>
              <a:rPr kumimoji="1" lang="ja-JP" altLang="en-US" sz="2800" dirty="0" smtClean="0">
                <a:latin typeface="BIZ UDPゴシック" panose="020B0400000000000000" pitchFamily="50" charset="-128"/>
                <a:ea typeface="BIZ UDPゴシック" panose="020B0400000000000000" pitchFamily="50" charset="-128"/>
              </a:rPr>
              <a:t>のサイン</a:t>
            </a:r>
            <a:endParaRPr kumimoji="1" lang="ja-JP" altLang="en-US" sz="2800" dirty="0">
              <a:latin typeface="BIZ UDPゴシック" panose="020B0400000000000000" pitchFamily="50" charset="-128"/>
              <a:ea typeface="BIZ UDPゴシック" panose="020B0400000000000000" pitchFamily="50" charset="-128"/>
            </a:endParaRPr>
          </a:p>
        </p:txBody>
      </p:sp>
      <p:sp>
        <p:nvSpPr>
          <p:cNvPr id="10" name="角丸四角形吹き出し 9"/>
          <p:cNvSpPr/>
          <p:nvPr/>
        </p:nvSpPr>
        <p:spPr>
          <a:xfrm>
            <a:off x="9284885" y="1484532"/>
            <a:ext cx="2620789" cy="1514763"/>
          </a:xfrm>
          <a:prstGeom prst="wedgeRoundRectCallout">
            <a:avLst>
              <a:gd name="adj1" fmla="val 5666"/>
              <a:gd name="adj2" fmla="val 103353"/>
              <a:gd name="adj3" fmla="val 16667"/>
            </a:avLst>
          </a:prstGeom>
          <a:solidFill>
            <a:srgbClr val="FFE1E1"/>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solidFill>
                <a:latin typeface="BIZ UDPゴシック" panose="020B0400000000000000" pitchFamily="50" charset="-128"/>
                <a:ea typeface="BIZ UDPゴシック" panose="020B0400000000000000" pitchFamily="50" charset="-128"/>
              </a:rPr>
              <a:t>子どもの</a:t>
            </a:r>
            <a:endParaRPr kumimoji="1" lang="en-US" altLang="ja-JP" sz="2800" dirty="0" smtClean="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2800" dirty="0" smtClean="0">
                <a:solidFill>
                  <a:schemeClr val="tx1"/>
                </a:solidFill>
                <a:latin typeface="BIZ UDPゴシック" panose="020B0400000000000000" pitchFamily="50" charset="-128"/>
                <a:ea typeface="BIZ UDPゴシック" panose="020B0400000000000000" pitchFamily="50" charset="-128"/>
              </a:rPr>
              <a:t>安全確保</a:t>
            </a:r>
            <a:endParaRPr kumimoji="1" lang="ja-JP" altLang="en-US" sz="2800" dirty="0">
              <a:solidFill>
                <a:schemeClr val="tx1"/>
              </a:solidFill>
              <a:latin typeface="BIZ UDPゴシック" panose="020B0400000000000000" pitchFamily="50" charset="-128"/>
              <a:ea typeface="BIZ UDPゴシック" panose="020B0400000000000000" pitchFamily="50" charset="-128"/>
            </a:endParaRPr>
          </a:p>
        </p:txBody>
      </p:sp>
      <p:sp>
        <p:nvSpPr>
          <p:cNvPr id="9" name="コンテンツ プレースホルダー 2"/>
          <p:cNvSpPr txBox="1">
            <a:spLocks/>
          </p:cNvSpPr>
          <p:nvPr/>
        </p:nvSpPr>
        <p:spPr>
          <a:xfrm>
            <a:off x="6779494" y="3699463"/>
            <a:ext cx="5126180" cy="1407509"/>
          </a:xfrm>
          <a:prstGeom prst="rect">
            <a:avLst/>
          </a:prstGeom>
          <a:solidFill>
            <a:schemeClr val="accent2">
              <a:lumMod val="20000"/>
              <a:lumOff val="80000"/>
            </a:schemeClr>
          </a:solidFill>
          <a:effectLst>
            <a:softEdge rad="127000"/>
          </a:effectLst>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400" dirty="0" smtClean="0">
                <a:latin typeface="BIZ UDPゴシック" panose="020B0400000000000000" pitchFamily="50" charset="-128"/>
                <a:ea typeface="BIZ UDPゴシック" panose="020B0400000000000000" pitchFamily="50" charset="-128"/>
              </a:rPr>
              <a:t>区こども家庭支援室</a:t>
            </a:r>
            <a:r>
              <a:rPr lang="ja-JP" altLang="en-US" sz="2400" dirty="0">
                <a:latin typeface="BIZ UDPゴシック" panose="020B0400000000000000" pitchFamily="50" charset="-128"/>
                <a:ea typeface="BIZ UDPゴシック" panose="020B0400000000000000" pitchFamily="50" charset="-128"/>
              </a:rPr>
              <a:t>　</a:t>
            </a:r>
            <a:r>
              <a:rPr lang="ja-JP" altLang="en-US" sz="2400" dirty="0" smtClean="0">
                <a:latin typeface="BIZ UDPゴシック" panose="020B0400000000000000" pitchFamily="50" charset="-128"/>
                <a:ea typeface="BIZ UDPゴシック" panose="020B0400000000000000" pitchFamily="50" charset="-128"/>
              </a:rPr>
              <a:t>または</a:t>
            </a:r>
            <a:endParaRPr lang="en-US" altLang="ja-JP" sz="2400" dirty="0" smtClean="0">
              <a:latin typeface="BIZ UDPゴシック" panose="020B0400000000000000" pitchFamily="50" charset="-128"/>
              <a:ea typeface="BIZ UDPゴシック" panose="020B0400000000000000" pitchFamily="50" charset="-128"/>
            </a:endParaRPr>
          </a:p>
          <a:p>
            <a:pPr marL="0" indent="0">
              <a:buFont typeface="Arial" panose="020B0604020202020204" pitchFamily="34" charset="0"/>
              <a:buNone/>
            </a:pPr>
            <a:r>
              <a:rPr lang="ja-JP" altLang="en-US" sz="2400" dirty="0" smtClean="0">
                <a:latin typeface="BIZ UDPゴシック" panose="020B0400000000000000" pitchFamily="50" charset="-128"/>
                <a:ea typeface="BIZ UDPゴシック" panose="020B0400000000000000" pitchFamily="50" charset="-128"/>
              </a:rPr>
              <a:t>こども家庭センターに連絡　　　　　　　　　</a:t>
            </a:r>
            <a:endParaRPr lang="en-US" altLang="ja-JP" sz="2400" dirty="0" smtClean="0">
              <a:latin typeface="BIZ UDPゴシック" panose="020B0400000000000000" pitchFamily="50" charset="-128"/>
              <a:ea typeface="BIZ UDPゴシック" panose="020B0400000000000000" pitchFamily="50" charset="-128"/>
            </a:endParaRPr>
          </a:p>
          <a:p>
            <a:pPr marL="0" indent="0">
              <a:buFont typeface="Arial" panose="020B0604020202020204" pitchFamily="34" charset="0"/>
              <a:buNone/>
            </a:pPr>
            <a:r>
              <a:rPr lang="ja-JP" altLang="en-US" sz="2400" dirty="0" smtClean="0">
                <a:latin typeface="BIZ UDPゴシック" panose="020B0400000000000000" pitchFamily="50" charset="-128"/>
                <a:ea typeface="BIZ UDPゴシック" panose="020B0400000000000000" pitchFamily="50" charset="-128"/>
              </a:rPr>
              <a:t>（緊急を要するときは</a:t>
            </a:r>
            <a:r>
              <a:rPr lang="en-US" altLang="ja-JP" sz="2400" dirty="0" smtClean="0">
                <a:latin typeface="BIZ UDPゴシック" panose="020B0400000000000000" pitchFamily="50" charset="-128"/>
                <a:ea typeface="BIZ UDPゴシック" panose="020B0400000000000000" pitchFamily="50" charset="-128"/>
              </a:rPr>
              <a:t>110</a:t>
            </a:r>
            <a:r>
              <a:rPr lang="ja-JP" altLang="en-US" sz="2400" dirty="0" smtClean="0">
                <a:latin typeface="BIZ UDPゴシック" panose="020B0400000000000000" pitchFamily="50" charset="-128"/>
                <a:ea typeface="BIZ UDPゴシック" panose="020B0400000000000000" pitchFamily="50" charset="-128"/>
              </a:rPr>
              <a:t>番！）</a:t>
            </a:r>
            <a:endParaRPr lang="en-US" altLang="ja-JP" sz="2400" dirty="0" smtClean="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096781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left)">
                                      <p:cBhvr>
                                        <p:cTn id="12" dur="16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wipe(left)">
                                      <p:cBhvr>
                                        <p:cTn id="17" dur="11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wipe(left)">
                                      <p:cBhvr>
                                        <p:cTn id="22" dur="11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wipe(left)">
                                      <p:cBhvr>
                                        <p:cTn id="27" dur="11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wipe(left)">
                                      <p:cBhvr>
                                        <p:cTn id="32" dur="1100"/>
                                        <p:tgtEl>
                                          <p:spTgt spid="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wipe(left)">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6">
                                            <p:txEl>
                                              <p:pRg st="0" end="0"/>
                                            </p:txEl>
                                          </p:spTgt>
                                        </p:tgtEl>
                                        <p:attrNameLst>
                                          <p:attrName>style.visibility</p:attrName>
                                        </p:attrNameLst>
                                      </p:cBhvr>
                                      <p:to>
                                        <p:strVal val="visible"/>
                                      </p:to>
                                    </p:set>
                                    <p:animEffect transition="in" filter="wipe(left)">
                                      <p:cBhvr>
                                        <p:cTn id="42" dur="1000"/>
                                        <p:tgtEl>
                                          <p:spTgt spid="6">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6">
                                            <p:txEl>
                                              <p:pRg st="1" end="1"/>
                                            </p:txEl>
                                          </p:spTgt>
                                        </p:tgtEl>
                                        <p:attrNameLst>
                                          <p:attrName>style.visibility</p:attrName>
                                        </p:attrNameLst>
                                      </p:cBhvr>
                                      <p:to>
                                        <p:strVal val="visible"/>
                                      </p:to>
                                    </p:set>
                                    <p:animEffect transition="in" filter="wipe(left)">
                                      <p:cBhvr>
                                        <p:cTn id="47" dur="900"/>
                                        <p:tgtEl>
                                          <p:spTgt spid="6">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6">
                                            <p:txEl>
                                              <p:pRg st="2" end="2"/>
                                            </p:txEl>
                                          </p:spTgt>
                                        </p:tgtEl>
                                        <p:attrNameLst>
                                          <p:attrName>style.visibility</p:attrName>
                                        </p:attrNameLst>
                                      </p:cBhvr>
                                      <p:to>
                                        <p:strVal val="visible"/>
                                      </p:to>
                                    </p:set>
                                    <p:animEffect transition="in" filter="wipe(left)">
                                      <p:cBhvr>
                                        <p:cTn id="52" dur="1000"/>
                                        <p:tgtEl>
                                          <p:spTgt spid="6">
                                            <p:txEl>
                                              <p:pRg st="2" end="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7" presetClass="entr" presetSubtype="0" fill="hold" grpId="0" nodeType="clickEffect">
                                  <p:stCondLst>
                                    <p:cond delay="0"/>
                                  </p:stCondLst>
                                  <p:childTnLst>
                                    <p:set>
                                      <p:cBhvr>
                                        <p:cTn id="56" dur="1" fill="hold">
                                          <p:stCondLst>
                                            <p:cond delay="0"/>
                                          </p:stCondLst>
                                        </p:cTn>
                                        <p:tgtEl>
                                          <p:spTgt spid="10"/>
                                        </p:tgtEl>
                                        <p:attrNameLst>
                                          <p:attrName>style.visibility</p:attrName>
                                        </p:attrNameLst>
                                      </p:cBhvr>
                                      <p:to>
                                        <p:strVal val="visible"/>
                                      </p:to>
                                    </p:set>
                                    <p:animEffect transition="in" filter="fade">
                                      <p:cBhvr>
                                        <p:cTn id="57" dur="1000"/>
                                        <p:tgtEl>
                                          <p:spTgt spid="10"/>
                                        </p:tgtEl>
                                      </p:cBhvr>
                                    </p:animEffect>
                                    <p:anim calcmode="lin" valueType="num">
                                      <p:cBhvr>
                                        <p:cTn id="58" dur="1000" fill="hold"/>
                                        <p:tgtEl>
                                          <p:spTgt spid="10"/>
                                        </p:tgtEl>
                                        <p:attrNameLst>
                                          <p:attrName>ppt_x</p:attrName>
                                        </p:attrNameLst>
                                      </p:cBhvr>
                                      <p:tavLst>
                                        <p:tav tm="0">
                                          <p:val>
                                            <p:strVal val="#ppt_x"/>
                                          </p:val>
                                        </p:tav>
                                        <p:tav tm="100000">
                                          <p:val>
                                            <p:strVal val="#ppt_x"/>
                                          </p:val>
                                        </p:tav>
                                      </p:tavLst>
                                    </p:anim>
                                    <p:anim calcmode="lin" valueType="num">
                                      <p:cBhvr>
                                        <p:cTn id="5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9"/>
                                        </p:tgtEl>
                                        <p:attrNameLst>
                                          <p:attrName>style.visibility</p:attrName>
                                        </p:attrNameLst>
                                      </p:cBhvr>
                                      <p:to>
                                        <p:strVal val="visible"/>
                                      </p:to>
                                    </p:set>
                                    <p:animEffect transition="in" filter="fade">
                                      <p:cBhvr>
                                        <p:cTn id="64" dur="9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P spid="7" grpId="0" uiExpand="1" build="p"/>
      <p:bldP spid="4" grpId="0" animBg="1"/>
      <p:bldP spid="8" grpId="0" animBg="1"/>
      <p:bldP spid="10" grpId="0" animBg="1"/>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07631" y="1797838"/>
            <a:ext cx="7757064" cy="1016270"/>
          </a:xfrm>
        </p:spPr>
        <p:txBody>
          <a:bodyPr>
            <a:normAutofit/>
          </a:bodyPr>
          <a:lstStyle/>
          <a:p>
            <a:pPr marL="0" indent="0">
              <a:buNone/>
            </a:pPr>
            <a:r>
              <a:rPr kumimoji="1" lang="ja-JP" altLang="en-US" sz="2400" dirty="0" smtClean="0">
                <a:latin typeface="BIZ UDPゴシック" panose="020B0400000000000000" pitchFamily="50" charset="-128"/>
                <a:ea typeface="BIZ UDPゴシック" panose="020B0400000000000000" pitchFamily="50" charset="-128"/>
              </a:rPr>
              <a:t>・おかしいと思った</a:t>
            </a:r>
            <a:r>
              <a:rPr kumimoji="1" lang="ja-JP" altLang="en-US" sz="2400" dirty="0" smtClean="0">
                <a:solidFill>
                  <a:srgbClr val="FF0000"/>
                </a:solidFill>
                <a:latin typeface="BIZ UDPゴシック" panose="020B0400000000000000" pitchFamily="50" charset="-128"/>
                <a:ea typeface="BIZ UDPゴシック" panose="020B0400000000000000" pitchFamily="50" charset="-128"/>
              </a:rPr>
              <a:t>事柄、時間と場所</a:t>
            </a:r>
            <a:r>
              <a:rPr lang="ja-JP" altLang="en-US" sz="2400" dirty="0" smtClean="0">
                <a:latin typeface="BIZ UDPゴシック" panose="020B0400000000000000" pitchFamily="50" charset="-128"/>
                <a:ea typeface="BIZ UDPゴシック" panose="020B0400000000000000" pitchFamily="50" charset="-128"/>
              </a:rPr>
              <a:t>を整理する</a:t>
            </a:r>
            <a:endParaRPr kumimoji="1" lang="en-US" altLang="ja-JP" sz="2400" dirty="0" smtClean="0">
              <a:latin typeface="BIZ UDPゴシック" panose="020B0400000000000000" pitchFamily="50" charset="-128"/>
              <a:ea typeface="BIZ UDPゴシック" panose="020B0400000000000000" pitchFamily="50" charset="-128"/>
            </a:endParaRPr>
          </a:p>
          <a:p>
            <a:pPr marL="0" indent="0">
              <a:buNone/>
            </a:pPr>
            <a:r>
              <a:rPr kumimoji="1" lang="ja-JP" altLang="en-US" sz="2400" dirty="0" smtClean="0">
                <a:latin typeface="BIZ UDPゴシック" panose="020B0400000000000000" pitchFamily="50" charset="-128"/>
                <a:ea typeface="BIZ UDPゴシック" panose="020B0400000000000000" pitchFamily="50" charset="-128"/>
              </a:rPr>
              <a:t>・</a:t>
            </a:r>
            <a:r>
              <a:rPr lang="ja-JP" altLang="en-US" sz="2400" dirty="0" smtClean="0">
                <a:latin typeface="BIZ UDPゴシック" panose="020B0400000000000000" pitchFamily="50" charset="-128"/>
                <a:ea typeface="BIZ UDPゴシック" panose="020B0400000000000000" pitchFamily="50" charset="-128"/>
              </a:rPr>
              <a:t>子ども、保護者の</a:t>
            </a:r>
            <a:r>
              <a:rPr lang="ja-JP" altLang="en-US" sz="2400" dirty="0" smtClean="0">
                <a:solidFill>
                  <a:srgbClr val="FF0000"/>
                </a:solidFill>
                <a:latin typeface="BIZ UDPゴシック" panose="020B0400000000000000" pitchFamily="50" charset="-128"/>
                <a:ea typeface="BIZ UDPゴシック" panose="020B0400000000000000" pitchFamily="50" charset="-128"/>
              </a:rPr>
              <a:t>氏名・住所・年齢</a:t>
            </a:r>
            <a:r>
              <a:rPr lang="ja-JP" altLang="en-US" sz="2400" dirty="0" smtClean="0">
                <a:latin typeface="BIZ UDPゴシック" panose="020B0400000000000000" pitchFamily="50" charset="-128"/>
                <a:ea typeface="BIZ UDPゴシック" panose="020B0400000000000000" pitchFamily="50" charset="-128"/>
              </a:rPr>
              <a:t>を確認する</a:t>
            </a:r>
            <a:endParaRPr lang="en-US" altLang="ja-JP" sz="2400" dirty="0" smtClean="0">
              <a:latin typeface="BIZ UDPゴシック" panose="020B0400000000000000" pitchFamily="50" charset="-128"/>
              <a:ea typeface="BIZ UDPゴシック" panose="020B0400000000000000" pitchFamily="50" charset="-128"/>
            </a:endParaRPr>
          </a:p>
          <a:p>
            <a:pPr marL="0" indent="0">
              <a:buNone/>
            </a:pPr>
            <a:endParaRPr lang="en-US" altLang="ja-JP" sz="2400" dirty="0" smtClean="0">
              <a:latin typeface="BIZ UDPゴシック" panose="020B0400000000000000" pitchFamily="50" charset="-128"/>
              <a:ea typeface="BIZ UDPゴシック" panose="020B0400000000000000" pitchFamily="50" charset="-128"/>
            </a:endParaRPr>
          </a:p>
        </p:txBody>
      </p:sp>
      <p:sp>
        <p:nvSpPr>
          <p:cNvPr id="6" name="スライド番号プレースホルダー 5"/>
          <p:cNvSpPr>
            <a:spLocks noGrp="1"/>
          </p:cNvSpPr>
          <p:nvPr>
            <p:ph type="sldNum" sz="quarter" idx="12"/>
          </p:nvPr>
        </p:nvSpPr>
        <p:spPr/>
        <p:txBody>
          <a:bodyPr/>
          <a:lstStyle/>
          <a:p>
            <a:fld id="{48F63A3B-78C7-47BE-AE5E-E10140E04643}" type="slidenum">
              <a:rPr lang="en-US" smtClean="0"/>
              <a:t>9</a:t>
            </a:fld>
            <a:endParaRPr lang="en-US" dirty="0"/>
          </a:p>
        </p:txBody>
      </p:sp>
      <p:sp>
        <p:nvSpPr>
          <p:cNvPr id="7" name="コンテンツ プレースホルダー 2"/>
          <p:cNvSpPr txBox="1">
            <a:spLocks/>
          </p:cNvSpPr>
          <p:nvPr/>
        </p:nvSpPr>
        <p:spPr>
          <a:xfrm>
            <a:off x="307630" y="3382939"/>
            <a:ext cx="9104226" cy="102528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400" dirty="0" smtClean="0">
                <a:latin typeface="BIZ UDPゴシック" panose="020B0400000000000000" pitchFamily="50" charset="-128"/>
                <a:ea typeface="BIZ UDPゴシック" panose="020B0400000000000000" pitchFamily="50" charset="-128"/>
              </a:rPr>
              <a:t>・相手の</a:t>
            </a:r>
            <a:r>
              <a:rPr lang="ja-JP" altLang="en-US" sz="2400" dirty="0" smtClean="0">
                <a:solidFill>
                  <a:srgbClr val="FF0000"/>
                </a:solidFill>
                <a:latin typeface="BIZ UDPゴシック" panose="020B0400000000000000" pitchFamily="50" charset="-128"/>
                <a:ea typeface="BIZ UDPゴシック" panose="020B0400000000000000" pitchFamily="50" charset="-128"/>
              </a:rPr>
              <a:t>話をじっくり聞く</a:t>
            </a:r>
            <a:endParaRPr lang="en-US" altLang="ja-JP" sz="2400" dirty="0" smtClean="0">
              <a:solidFill>
                <a:srgbClr val="FF0000"/>
              </a:solidFill>
              <a:latin typeface="BIZ UDPゴシック" panose="020B0400000000000000" pitchFamily="50" charset="-128"/>
              <a:ea typeface="BIZ UDPゴシック" panose="020B0400000000000000" pitchFamily="50" charset="-128"/>
            </a:endParaRPr>
          </a:p>
          <a:p>
            <a:pPr marL="0" indent="0">
              <a:buFont typeface="Arial" panose="020B0604020202020204" pitchFamily="34" charset="0"/>
              <a:buNone/>
            </a:pPr>
            <a:r>
              <a:rPr lang="ja-JP" altLang="en-US" sz="2400" dirty="0">
                <a:latin typeface="BIZ UDPゴシック" panose="020B0400000000000000" pitchFamily="50" charset="-128"/>
                <a:ea typeface="BIZ UDPゴシック" panose="020B0400000000000000" pitchFamily="50" charset="-128"/>
              </a:rPr>
              <a:t>・</a:t>
            </a:r>
            <a:r>
              <a:rPr lang="ja-JP" altLang="en-US" sz="2400" dirty="0" smtClean="0">
                <a:latin typeface="BIZ UDPゴシック" panose="020B0400000000000000" pitchFamily="50" charset="-128"/>
                <a:ea typeface="BIZ UDPゴシック" panose="020B0400000000000000" pitchFamily="50" charset="-128"/>
              </a:rPr>
              <a:t>事実を</a:t>
            </a:r>
            <a:r>
              <a:rPr lang="ja-JP" altLang="en-US" sz="2400" dirty="0" smtClean="0">
                <a:solidFill>
                  <a:srgbClr val="FF0000"/>
                </a:solidFill>
                <a:latin typeface="BIZ UDPゴシック" panose="020B0400000000000000" pitchFamily="50" charset="-128"/>
                <a:ea typeface="BIZ UDPゴシック" panose="020B0400000000000000" pitchFamily="50" charset="-128"/>
              </a:rPr>
              <a:t>ありのままに話してもらえるよう</a:t>
            </a:r>
            <a:r>
              <a:rPr lang="ja-JP" altLang="en-US" sz="2400" dirty="0" smtClean="0">
                <a:latin typeface="BIZ UDPゴシック" panose="020B0400000000000000" pitchFamily="50" charset="-128"/>
                <a:ea typeface="BIZ UDPゴシック" panose="020B0400000000000000" pitchFamily="50" charset="-128"/>
              </a:rPr>
              <a:t>淡々と確認する</a:t>
            </a:r>
            <a:endParaRPr lang="en-US" altLang="ja-JP" sz="2400" dirty="0" smtClean="0">
              <a:latin typeface="BIZ UDPゴシック" panose="020B0400000000000000" pitchFamily="50" charset="-128"/>
              <a:ea typeface="BIZ UDPゴシック" panose="020B0400000000000000" pitchFamily="50" charset="-128"/>
            </a:endParaRPr>
          </a:p>
          <a:p>
            <a:pPr marL="0" indent="0">
              <a:buFont typeface="Arial" panose="020B0604020202020204" pitchFamily="34" charset="0"/>
              <a:buNone/>
            </a:pPr>
            <a:endParaRPr lang="en-US" altLang="ja-JP" sz="2400" dirty="0" smtClean="0">
              <a:latin typeface="BIZ UDPゴシック" panose="020B0400000000000000" pitchFamily="50" charset="-128"/>
              <a:ea typeface="BIZ UDPゴシック" panose="020B0400000000000000" pitchFamily="50" charset="-128"/>
            </a:endParaRPr>
          </a:p>
          <a:p>
            <a:pPr marL="0" indent="0">
              <a:buFont typeface="Arial" panose="020B0604020202020204" pitchFamily="34" charset="0"/>
              <a:buNone/>
            </a:pPr>
            <a:endParaRPr lang="en-US" altLang="ja-JP" dirty="0" smtClean="0">
              <a:latin typeface="BIZ UDPゴシック" panose="020B0400000000000000" pitchFamily="50" charset="-128"/>
              <a:ea typeface="BIZ UDPゴシック" panose="020B0400000000000000" pitchFamily="50" charset="-128"/>
            </a:endParaRPr>
          </a:p>
        </p:txBody>
      </p:sp>
      <p:sp>
        <p:nvSpPr>
          <p:cNvPr id="8" name="コンテンツ プレースホルダー 2"/>
          <p:cNvSpPr txBox="1">
            <a:spLocks/>
          </p:cNvSpPr>
          <p:nvPr/>
        </p:nvSpPr>
        <p:spPr>
          <a:xfrm>
            <a:off x="268376" y="5059657"/>
            <a:ext cx="6963956" cy="103127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400" dirty="0" smtClean="0">
                <a:latin typeface="BIZ UDPゴシック" panose="020B0400000000000000" pitchFamily="50" charset="-128"/>
                <a:ea typeface="BIZ UDPゴシック" panose="020B0400000000000000" pitchFamily="50" charset="-128"/>
              </a:rPr>
              <a:t>・</a:t>
            </a:r>
            <a:r>
              <a:rPr lang="ja-JP" altLang="en-US" sz="2400" dirty="0" smtClean="0">
                <a:solidFill>
                  <a:srgbClr val="FF0000"/>
                </a:solidFill>
                <a:latin typeface="BIZ UDPゴシック" panose="020B0400000000000000" pitchFamily="50" charset="-128"/>
                <a:ea typeface="BIZ UDPゴシック" panose="020B0400000000000000" pitchFamily="50" charset="-128"/>
              </a:rPr>
              <a:t>否定やアドバイスをせず</a:t>
            </a:r>
            <a:r>
              <a:rPr lang="ja-JP" altLang="en-US" sz="2400" dirty="0" smtClean="0">
                <a:latin typeface="BIZ UDPゴシック" panose="020B0400000000000000" pitchFamily="50" charset="-128"/>
                <a:ea typeface="BIZ UDPゴシック" panose="020B0400000000000000" pitchFamily="50" charset="-128"/>
              </a:rPr>
              <a:t>にゆっくり聞く</a:t>
            </a:r>
            <a:endParaRPr lang="en-US" altLang="ja-JP" sz="2400" dirty="0" smtClean="0">
              <a:latin typeface="BIZ UDPゴシック" panose="020B0400000000000000" pitchFamily="50" charset="-128"/>
              <a:ea typeface="BIZ UDPゴシック" panose="020B0400000000000000" pitchFamily="50" charset="-128"/>
            </a:endParaRPr>
          </a:p>
          <a:p>
            <a:pPr marL="0" indent="0">
              <a:buFont typeface="Arial" panose="020B0604020202020204" pitchFamily="34" charset="0"/>
              <a:buNone/>
            </a:pPr>
            <a:r>
              <a:rPr lang="ja-JP" altLang="en-US" sz="2400" dirty="0" smtClean="0">
                <a:latin typeface="BIZ UDPゴシック" panose="020B0400000000000000" pitchFamily="50" charset="-128"/>
                <a:ea typeface="BIZ UDPゴシック" panose="020B0400000000000000" pitchFamily="50" charset="-128"/>
              </a:rPr>
              <a:t>・</a:t>
            </a:r>
            <a:r>
              <a:rPr lang="ja-JP" altLang="en-US" sz="2400" dirty="0" smtClean="0">
                <a:solidFill>
                  <a:srgbClr val="FF0000"/>
                </a:solidFill>
                <a:latin typeface="BIZ UDPゴシック" panose="020B0400000000000000" pitchFamily="50" charset="-128"/>
                <a:ea typeface="BIZ UDPゴシック" panose="020B0400000000000000" pitchFamily="50" charset="-128"/>
              </a:rPr>
              <a:t>専門的な相談機関を紹介</a:t>
            </a:r>
            <a:r>
              <a:rPr lang="ja-JP" altLang="en-US" sz="2400" dirty="0" smtClean="0">
                <a:latin typeface="BIZ UDPゴシック" panose="020B0400000000000000" pitchFamily="50" charset="-128"/>
                <a:ea typeface="BIZ UDPゴシック" panose="020B0400000000000000" pitchFamily="50" charset="-128"/>
              </a:rPr>
              <a:t>する　　　　　</a:t>
            </a:r>
            <a:r>
              <a:rPr lang="ja-JP" altLang="en-US" dirty="0" smtClean="0">
                <a:latin typeface="BIZ UDPゴシック" panose="020B0400000000000000" pitchFamily="50" charset="-128"/>
                <a:ea typeface="BIZ UDPゴシック" panose="020B0400000000000000" pitchFamily="50" charset="-128"/>
              </a:rPr>
              <a:t>　</a:t>
            </a:r>
            <a:endParaRPr lang="en-US" altLang="ja-JP" dirty="0" smtClean="0">
              <a:latin typeface="BIZ UDPゴシック" panose="020B0400000000000000" pitchFamily="50" charset="-128"/>
              <a:ea typeface="BIZ UDPゴシック" panose="020B0400000000000000" pitchFamily="50" charset="-128"/>
            </a:endParaRPr>
          </a:p>
        </p:txBody>
      </p:sp>
      <p:sp>
        <p:nvSpPr>
          <p:cNvPr id="9" name="コンテンツ プレースホルダー 2"/>
          <p:cNvSpPr txBox="1">
            <a:spLocks/>
          </p:cNvSpPr>
          <p:nvPr/>
        </p:nvSpPr>
        <p:spPr>
          <a:xfrm>
            <a:off x="6964221" y="5076982"/>
            <a:ext cx="5126180" cy="1407509"/>
          </a:xfrm>
          <a:prstGeom prst="rect">
            <a:avLst/>
          </a:prstGeom>
          <a:solidFill>
            <a:schemeClr val="accent2">
              <a:lumMod val="20000"/>
              <a:lumOff val="80000"/>
            </a:schemeClr>
          </a:solidFill>
          <a:effectLst>
            <a:softEdge rad="127000"/>
          </a:effectLst>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400" dirty="0" smtClean="0">
                <a:latin typeface="BIZ UDPゴシック" panose="020B0400000000000000" pitchFamily="50" charset="-128"/>
                <a:ea typeface="BIZ UDPゴシック" panose="020B0400000000000000" pitchFamily="50" charset="-128"/>
              </a:rPr>
              <a:t>区こども家庭支援室</a:t>
            </a:r>
            <a:r>
              <a:rPr lang="ja-JP" altLang="en-US" sz="2400" dirty="0">
                <a:latin typeface="BIZ UDPゴシック" panose="020B0400000000000000" pitchFamily="50" charset="-128"/>
                <a:ea typeface="BIZ UDPゴシック" panose="020B0400000000000000" pitchFamily="50" charset="-128"/>
              </a:rPr>
              <a:t>　</a:t>
            </a:r>
            <a:r>
              <a:rPr lang="ja-JP" altLang="en-US" sz="2400" dirty="0" smtClean="0">
                <a:latin typeface="BIZ UDPゴシック" panose="020B0400000000000000" pitchFamily="50" charset="-128"/>
                <a:ea typeface="BIZ UDPゴシック" panose="020B0400000000000000" pitchFamily="50" charset="-128"/>
              </a:rPr>
              <a:t>または</a:t>
            </a:r>
            <a:endParaRPr lang="en-US" altLang="ja-JP" sz="2400" dirty="0" smtClean="0">
              <a:latin typeface="BIZ UDPゴシック" panose="020B0400000000000000" pitchFamily="50" charset="-128"/>
              <a:ea typeface="BIZ UDPゴシック" panose="020B0400000000000000" pitchFamily="50" charset="-128"/>
            </a:endParaRPr>
          </a:p>
          <a:p>
            <a:pPr marL="0" indent="0">
              <a:buFont typeface="Arial" panose="020B0604020202020204" pitchFamily="34" charset="0"/>
              <a:buNone/>
            </a:pPr>
            <a:r>
              <a:rPr lang="ja-JP" altLang="en-US" sz="2400" dirty="0" smtClean="0">
                <a:latin typeface="BIZ UDPゴシック" panose="020B0400000000000000" pitchFamily="50" charset="-128"/>
                <a:ea typeface="BIZ UDPゴシック" panose="020B0400000000000000" pitchFamily="50" charset="-128"/>
              </a:rPr>
              <a:t>こども家庭センター　に連絡　　　　　　　　　</a:t>
            </a:r>
            <a:endParaRPr lang="en-US" altLang="ja-JP" sz="2400" dirty="0" smtClean="0">
              <a:latin typeface="BIZ UDPゴシック" panose="020B0400000000000000" pitchFamily="50" charset="-128"/>
              <a:ea typeface="BIZ UDPゴシック" panose="020B0400000000000000" pitchFamily="50" charset="-128"/>
            </a:endParaRPr>
          </a:p>
          <a:p>
            <a:pPr marL="0" indent="0">
              <a:buFont typeface="Arial" panose="020B0604020202020204" pitchFamily="34" charset="0"/>
              <a:buNone/>
            </a:pPr>
            <a:r>
              <a:rPr lang="ja-JP" altLang="en-US" sz="2400" dirty="0" smtClean="0">
                <a:latin typeface="BIZ UDPゴシック" panose="020B0400000000000000" pitchFamily="50" charset="-128"/>
                <a:ea typeface="BIZ UDPゴシック" panose="020B0400000000000000" pitchFamily="50" charset="-128"/>
              </a:rPr>
              <a:t>（緊急を要するときは</a:t>
            </a:r>
            <a:r>
              <a:rPr lang="en-US" altLang="ja-JP" sz="2400" dirty="0" smtClean="0">
                <a:latin typeface="BIZ UDPゴシック" panose="020B0400000000000000" pitchFamily="50" charset="-128"/>
                <a:ea typeface="BIZ UDPゴシック" panose="020B0400000000000000" pitchFamily="50" charset="-128"/>
              </a:rPr>
              <a:t>110</a:t>
            </a:r>
            <a:r>
              <a:rPr lang="ja-JP" altLang="en-US" sz="2400" dirty="0" smtClean="0">
                <a:latin typeface="BIZ UDPゴシック" panose="020B0400000000000000" pitchFamily="50" charset="-128"/>
                <a:ea typeface="BIZ UDPゴシック" panose="020B0400000000000000" pitchFamily="50" charset="-128"/>
              </a:rPr>
              <a:t>番！）</a:t>
            </a:r>
            <a:endParaRPr lang="en-US" altLang="ja-JP" sz="2400" dirty="0" smtClean="0">
              <a:latin typeface="BIZ UDPゴシック" panose="020B0400000000000000" pitchFamily="50" charset="-128"/>
              <a:ea typeface="BIZ UDPゴシック" panose="020B0400000000000000" pitchFamily="50" charset="-128"/>
            </a:endParaRPr>
          </a:p>
        </p:txBody>
      </p:sp>
      <p:sp>
        <p:nvSpPr>
          <p:cNvPr id="10" name="テキスト ボックス 9"/>
          <p:cNvSpPr txBox="1"/>
          <p:nvPr/>
        </p:nvSpPr>
        <p:spPr>
          <a:xfrm>
            <a:off x="307630" y="1129083"/>
            <a:ext cx="3627168" cy="461665"/>
          </a:xfrm>
          <a:prstGeom prst="rect">
            <a:avLst/>
          </a:prstGeom>
          <a:solidFill>
            <a:schemeClr val="accent6">
              <a:lumMod val="20000"/>
              <a:lumOff val="80000"/>
            </a:schemeClr>
          </a:solidFill>
          <a:effectLst>
            <a:softEdge rad="127000"/>
          </a:effectLst>
        </p:spPr>
        <p:txBody>
          <a:bodyPr wrap="square" rtlCol="0">
            <a:spAutoFit/>
          </a:bodyPr>
          <a:lstStyle/>
          <a:p>
            <a:pPr algn="ctr"/>
            <a:r>
              <a:rPr lang="ja-JP" altLang="en-US" sz="2400" dirty="0">
                <a:latin typeface="BIZ UDPゴシック" panose="020B0400000000000000" pitchFamily="50" charset="-128"/>
                <a:ea typeface="BIZ UDPゴシック" panose="020B0400000000000000" pitchFamily="50" charset="-128"/>
              </a:rPr>
              <a:t>自分</a:t>
            </a:r>
            <a:r>
              <a:rPr lang="ja-JP" altLang="en-US" sz="2400" dirty="0" smtClean="0">
                <a:latin typeface="BIZ UDPゴシック" panose="020B0400000000000000" pitchFamily="50" charset="-128"/>
                <a:ea typeface="BIZ UDPゴシック" panose="020B0400000000000000" pitchFamily="50" charset="-128"/>
              </a:rPr>
              <a:t>で見つけた時</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テキスト ボックス 10"/>
          <p:cNvSpPr txBox="1"/>
          <p:nvPr/>
        </p:nvSpPr>
        <p:spPr>
          <a:xfrm>
            <a:off x="307631" y="2814108"/>
            <a:ext cx="5544998" cy="461665"/>
          </a:xfrm>
          <a:prstGeom prst="rect">
            <a:avLst/>
          </a:prstGeom>
          <a:solidFill>
            <a:schemeClr val="accent6">
              <a:lumMod val="20000"/>
              <a:lumOff val="80000"/>
            </a:schemeClr>
          </a:solidFill>
          <a:effectLst>
            <a:softEdge rad="127000"/>
          </a:effectLst>
        </p:spPr>
        <p:txBody>
          <a:bodyPr wrap="square" rtlCol="0">
            <a:spAutoFit/>
          </a:bodyPr>
          <a:lstStyle/>
          <a:p>
            <a:pPr algn="ctr"/>
            <a:r>
              <a:rPr lang="ja-JP" altLang="en-US" sz="2400" dirty="0" smtClean="0">
                <a:latin typeface="BIZ UDPゴシック" panose="020B0400000000000000" pitchFamily="50" charset="-128"/>
                <a:ea typeface="BIZ UDPゴシック" panose="020B0400000000000000" pitchFamily="50" charset="-128"/>
              </a:rPr>
              <a:t>地域の人から相談を受けた時</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2" name="テキスト ボックス 11"/>
          <p:cNvSpPr txBox="1"/>
          <p:nvPr/>
        </p:nvSpPr>
        <p:spPr>
          <a:xfrm>
            <a:off x="229121" y="4408226"/>
            <a:ext cx="7042466" cy="461665"/>
          </a:xfrm>
          <a:prstGeom prst="rect">
            <a:avLst/>
          </a:prstGeom>
          <a:solidFill>
            <a:schemeClr val="accent6">
              <a:lumMod val="20000"/>
              <a:lumOff val="80000"/>
            </a:schemeClr>
          </a:solidFill>
          <a:effectLst>
            <a:softEdge rad="127000"/>
          </a:effectLst>
        </p:spPr>
        <p:txBody>
          <a:bodyPr wrap="square" rtlCol="0">
            <a:spAutoFit/>
          </a:bodyPr>
          <a:lstStyle/>
          <a:p>
            <a:pPr algn="ctr"/>
            <a:r>
              <a:rPr lang="ja-JP" altLang="en-US" sz="2400" dirty="0" smtClean="0">
                <a:latin typeface="BIZ UDPゴシック" panose="020B0400000000000000" pitchFamily="50" charset="-128"/>
                <a:ea typeface="BIZ UDPゴシック" panose="020B0400000000000000" pitchFamily="50" charset="-128"/>
              </a:rPr>
              <a:t>保護者から子育ての悩みや相談を受けた時</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4" name="角丸四角形吹き出し 13"/>
          <p:cNvSpPr/>
          <p:nvPr/>
        </p:nvSpPr>
        <p:spPr>
          <a:xfrm>
            <a:off x="9180947" y="2602752"/>
            <a:ext cx="2909454" cy="1514763"/>
          </a:xfrm>
          <a:prstGeom prst="wedgeRoundRectCallout">
            <a:avLst>
              <a:gd name="adj1" fmla="val 4609"/>
              <a:gd name="adj2" fmla="val 127134"/>
              <a:gd name="adj3" fmla="val 16667"/>
            </a:avLst>
          </a:prstGeom>
          <a:solidFill>
            <a:srgbClr val="FFE1E1"/>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latin typeface="BIZ UDPゴシック" panose="020B0400000000000000" pitchFamily="50" charset="-128"/>
                <a:ea typeface="BIZ UDPゴシック" panose="020B0400000000000000" pitchFamily="50" charset="-128"/>
              </a:rPr>
              <a:t>虐待、虐待の</a:t>
            </a:r>
            <a:endParaRPr kumimoji="1" lang="en-US" altLang="ja-JP" sz="2400" dirty="0" smtClean="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2400" dirty="0" smtClean="0">
                <a:solidFill>
                  <a:schemeClr val="tx1"/>
                </a:solidFill>
                <a:latin typeface="BIZ UDPゴシック" panose="020B0400000000000000" pitchFamily="50" charset="-128"/>
                <a:ea typeface="BIZ UDPゴシック" panose="020B0400000000000000" pitchFamily="50" charset="-128"/>
              </a:rPr>
              <a:t>恐れがある時</a:t>
            </a:r>
            <a:endParaRPr kumimoji="1"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2" name="タイトル 1"/>
          <p:cNvSpPr>
            <a:spLocks noGrp="1"/>
          </p:cNvSpPr>
          <p:nvPr>
            <p:ph type="title"/>
          </p:nvPr>
        </p:nvSpPr>
        <p:spPr>
          <a:xfrm>
            <a:off x="914401" y="214931"/>
            <a:ext cx="10631054" cy="981713"/>
          </a:xfrm>
        </p:spPr>
        <p:txBody>
          <a:bodyPr>
            <a:noAutofit/>
          </a:bodyPr>
          <a:lstStyle/>
          <a:p>
            <a:pPr algn="ctr"/>
            <a:r>
              <a:rPr kumimoji="1" lang="ja-JP" altLang="en-US" dirty="0" smtClean="0">
                <a:latin typeface="BIZ UDPゴシック" panose="020B0400000000000000" pitchFamily="50" charset="-128"/>
                <a:ea typeface="BIZ UDPゴシック" panose="020B0400000000000000" pitchFamily="50" charset="-128"/>
              </a:rPr>
              <a:t>虐待かも？と思った時のおねがい</a:t>
            </a:r>
            <a:endParaRPr kumimoji="1" lang="ja-JP" altLang="en-US"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443954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11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left)">
                                      <p:cBhvr>
                                        <p:cTn id="17" dur="13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left)">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
                                            <p:txEl>
                                              <p:pRg st="0" end="0"/>
                                            </p:txEl>
                                          </p:spTgt>
                                        </p:tgtEl>
                                        <p:attrNameLst>
                                          <p:attrName>style.visibility</p:attrName>
                                        </p:attrNameLst>
                                      </p:cBhvr>
                                      <p:to>
                                        <p:strVal val="visible"/>
                                      </p:to>
                                    </p:set>
                                    <p:animEffect transition="in" filter="wipe(left)">
                                      <p:cBhvr>
                                        <p:cTn id="27" dur="1000"/>
                                        <p:tgtEl>
                                          <p:spTgt spid="7">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
                                            <p:txEl>
                                              <p:pRg st="1" end="1"/>
                                            </p:txEl>
                                          </p:spTgt>
                                        </p:tgtEl>
                                        <p:attrNameLst>
                                          <p:attrName>style.visibility</p:attrName>
                                        </p:attrNameLst>
                                      </p:cBhvr>
                                      <p:to>
                                        <p:strVal val="visible"/>
                                      </p:to>
                                    </p:set>
                                    <p:animEffect transition="in" filter="wipe(left)">
                                      <p:cBhvr>
                                        <p:cTn id="32" dur="1100"/>
                                        <p:tgtEl>
                                          <p:spTgt spid="7">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wipe(left)">
                                      <p:cBhvr>
                                        <p:cTn id="37" dur="11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8">
                                            <p:txEl>
                                              <p:pRg st="0" end="0"/>
                                            </p:txEl>
                                          </p:spTgt>
                                        </p:tgtEl>
                                        <p:attrNameLst>
                                          <p:attrName>style.visibility</p:attrName>
                                        </p:attrNameLst>
                                      </p:cBhvr>
                                      <p:to>
                                        <p:strVal val="visible"/>
                                      </p:to>
                                    </p:set>
                                    <p:animEffect transition="in" filter="wipe(left)">
                                      <p:cBhvr>
                                        <p:cTn id="42" dur="1000"/>
                                        <p:tgtEl>
                                          <p:spTgt spid="8">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8">
                                            <p:txEl>
                                              <p:pRg st="1" end="1"/>
                                            </p:txEl>
                                          </p:spTgt>
                                        </p:tgtEl>
                                        <p:attrNameLst>
                                          <p:attrName>style.visibility</p:attrName>
                                        </p:attrNameLst>
                                      </p:cBhvr>
                                      <p:to>
                                        <p:strVal val="visible"/>
                                      </p:to>
                                    </p:set>
                                    <p:animEffect transition="in" filter="wipe(left)">
                                      <p:cBhvr>
                                        <p:cTn id="47" dur="1200"/>
                                        <p:tgtEl>
                                          <p:spTgt spid="8">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7" presetClass="entr" presetSubtype="0"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fade">
                                      <p:cBhvr>
                                        <p:cTn id="52" dur="1000"/>
                                        <p:tgtEl>
                                          <p:spTgt spid="14"/>
                                        </p:tgtEl>
                                      </p:cBhvr>
                                    </p:animEffect>
                                    <p:anim calcmode="lin" valueType="num">
                                      <p:cBhvr>
                                        <p:cTn id="53" dur="1000" fill="hold"/>
                                        <p:tgtEl>
                                          <p:spTgt spid="14"/>
                                        </p:tgtEl>
                                        <p:attrNameLst>
                                          <p:attrName>ppt_x</p:attrName>
                                        </p:attrNameLst>
                                      </p:cBhvr>
                                      <p:tavLst>
                                        <p:tav tm="0">
                                          <p:val>
                                            <p:strVal val="#ppt_x"/>
                                          </p:val>
                                        </p:tav>
                                        <p:tav tm="100000">
                                          <p:val>
                                            <p:strVal val="#ppt_x"/>
                                          </p:val>
                                        </p:tav>
                                      </p:tavLst>
                                    </p:anim>
                                    <p:anim calcmode="lin" valueType="num">
                                      <p:cBhvr>
                                        <p:cTn id="54"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9"/>
                                        </p:tgtEl>
                                        <p:attrNameLst>
                                          <p:attrName>style.visibility</p:attrName>
                                        </p:attrNameLst>
                                      </p:cBhvr>
                                      <p:to>
                                        <p:strVal val="visible"/>
                                      </p:to>
                                    </p:set>
                                    <p:animEffect transition="in" filter="fade">
                                      <p:cBhvr>
                                        <p:cTn id="5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uiExpand="1" build="p"/>
      <p:bldP spid="8" grpId="0" uiExpand="1" build="p"/>
      <p:bldP spid="9" grpId="0" animBg="1"/>
      <p:bldP spid="10" grpId="0" animBg="1"/>
      <p:bldP spid="11" grpId="0" animBg="1"/>
      <p:bldP spid="12" grpId="0" animBg="1"/>
      <p:bldP spid="14" grpId="0" animBg="1"/>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1367</TotalTime>
  <Words>972</Words>
  <Application>Microsoft Office PowerPoint</Application>
  <PresentationFormat>ワイド画面</PresentationFormat>
  <Paragraphs>160</Paragraphs>
  <Slides>12</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12</vt:i4>
      </vt:variant>
    </vt:vector>
  </HeadingPairs>
  <TitlesOfParts>
    <vt:vector size="17" baseType="lpstr">
      <vt:lpstr>BIZ UDPゴシック</vt:lpstr>
      <vt:lpstr>游ゴシック</vt:lpstr>
      <vt:lpstr>游ゴシック Light</vt:lpstr>
      <vt:lpstr>Arial</vt:lpstr>
      <vt:lpstr>Office テーマ</vt:lpstr>
      <vt:lpstr>こども家庭支援室等との連携</vt:lpstr>
      <vt:lpstr>こども家庭支援室の機能</vt:lpstr>
      <vt:lpstr>PowerPoint プレゼンテーション</vt:lpstr>
      <vt:lpstr>PowerPoint プレゼンテーション</vt:lpstr>
      <vt:lpstr>PowerPoint プレゼンテーション</vt:lpstr>
      <vt:lpstr>PowerPoint プレゼンテーション</vt:lpstr>
      <vt:lpstr>虐待の通告を受けた時の役所の動き</vt:lpstr>
      <vt:lpstr>子どもや保護者のサインへの気づき</vt:lpstr>
      <vt:lpstr>虐待かも？と思った時のおねがい</vt:lpstr>
      <vt:lpstr>知っておいていただきたいこと</vt:lpstr>
      <vt:lpstr>虐待をしている保護者への接し方</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坂 賀由子</dc:creator>
  <cp:lastModifiedBy>Windows ユーザー</cp:lastModifiedBy>
  <cp:revision>68</cp:revision>
  <cp:lastPrinted>2025-03-14T00:01:42Z</cp:lastPrinted>
  <dcterms:created xsi:type="dcterms:W3CDTF">2025-03-09T07:41:35Z</dcterms:created>
  <dcterms:modified xsi:type="dcterms:W3CDTF">2025-04-24T09:04:22Z</dcterms:modified>
</cp:coreProperties>
</file>