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7" r:id="rId2"/>
    <p:sldId id="281" r:id="rId3"/>
    <p:sldId id="298" r:id="rId4"/>
    <p:sldId id="296" r:id="rId5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AC4E"/>
    <a:srgbClr val="0EC46D"/>
    <a:srgbClr val="0DB364"/>
    <a:srgbClr val="2B952E"/>
    <a:srgbClr val="00C057"/>
    <a:srgbClr val="00C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635" autoAdjust="0"/>
  </p:normalViewPr>
  <p:slideViewPr>
    <p:cSldViewPr snapToGrid="0">
      <p:cViewPr varScale="1">
        <p:scale>
          <a:sx n="86" d="100"/>
          <a:sy n="86" d="100"/>
        </p:scale>
        <p:origin x="155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27787-F907-40C6-8723-A40DC508EB7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4F64-3B88-4113-A984-FB04DC821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8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342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51342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9BA4985E-1E8D-43A8-AF7F-7D952F830910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3" tIns="47736" rIns="95473" bIns="477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4"/>
          </a:xfrm>
          <a:prstGeom prst="rect">
            <a:avLst/>
          </a:prstGeom>
        </p:spPr>
        <p:txBody>
          <a:bodyPr vert="horz" lIns="95473" tIns="47736" rIns="95473" bIns="4773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40" cy="51342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9"/>
            <a:ext cx="3077740" cy="51342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11D92369-437B-40AC-B638-7B6A26C29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97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92369-437B-40AC-B638-7B6A26C2948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92369-437B-40AC-B638-7B6A26C294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99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92369-437B-40AC-B638-7B6A26C294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92369-437B-40AC-B638-7B6A26C2948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41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3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42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20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7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5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86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61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04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8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94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B204-03EF-4B1E-8E65-33BB7A20C51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AEFA-726F-4414-A873-9AE937F1C2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" y="1107193"/>
            <a:ext cx="4502226" cy="33766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2275" y="202372"/>
            <a:ext cx="805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spc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湊川公園駅（西神・山手線）</a:t>
            </a:r>
            <a:r>
              <a:rPr lang="ja-JP" altLang="en-US" sz="3600" b="1" spc="5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endParaRPr lang="ja-JP" altLang="en-US" sz="2800" b="1" spc="5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flipV="1">
            <a:off x="292275" y="893733"/>
            <a:ext cx="11544822" cy="45719"/>
          </a:xfrm>
          <a:prstGeom prst="rect">
            <a:avLst/>
          </a:prstGeom>
          <a:solidFill>
            <a:srgbClr val="0EC46D"/>
          </a:solidFill>
          <a:ln>
            <a:solidFill>
              <a:srgbClr val="00C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26" y="939453"/>
            <a:ext cx="6882609" cy="486698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2082188" y="3216925"/>
            <a:ext cx="5771492" cy="289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62742" y="5143760"/>
            <a:ext cx="11674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電源：あり</a:t>
            </a:r>
            <a:r>
              <a:rPr kumimoji="1" lang="en-US" altLang="ja-JP" sz="1600" dirty="0" smtClean="0"/>
              <a:t>※</a:t>
            </a:r>
          </a:p>
          <a:p>
            <a:r>
              <a:rPr lang="en-US" altLang="ja-JP" sz="1600" smtClean="0"/>
              <a:t>※</a:t>
            </a:r>
            <a:r>
              <a:rPr kumimoji="1" lang="ja-JP" altLang="en-US" sz="1600" smtClean="0"/>
              <a:t>消費</a:t>
            </a:r>
            <a:r>
              <a:rPr kumimoji="1" lang="ja-JP" altLang="en-US" sz="1600" dirty="0" smtClean="0"/>
              <a:t>電力</a:t>
            </a:r>
            <a:r>
              <a:rPr kumimoji="1" lang="en-US" altLang="ja-JP" sz="1600" dirty="0" smtClean="0"/>
              <a:t>550W</a:t>
            </a:r>
            <a:r>
              <a:rPr kumimoji="1" lang="ja-JP" altLang="en-US" sz="1600" dirty="0" smtClean="0"/>
              <a:t>以下の機器に限ること。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電源コードはモールでカバーすること。</a:t>
            </a:r>
            <a:endParaRPr kumimoji="1" lang="en-US" altLang="ja-JP" sz="1600" dirty="0" smtClean="0"/>
          </a:p>
          <a:p>
            <a:endParaRPr lang="en-US" altLang="ja-JP" sz="800" dirty="0" smtClean="0"/>
          </a:p>
          <a:p>
            <a:r>
              <a:rPr lang="ja-JP" altLang="en-US" sz="1600" dirty="0" smtClean="0"/>
              <a:t>月額使用料（税抜）：</a:t>
            </a:r>
            <a:r>
              <a:rPr lang="en-US" altLang="ja-JP" sz="1600" dirty="0" smtClean="0"/>
              <a:t>63,000</a:t>
            </a:r>
            <a:r>
              <a:rPr lang="ja-JP" altLang="en-US" sz="1600" dirty="0" smtClean="0"/>
              <a:t>円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別途使用面積に応じて道路占用料</a:t>
            </a:r>
            <a:r>
              <a:rPr lang="ja-JP" altLang="en-US" sz="1600" dirty="0"/>
              <a:t>、</a:t>
            </a:r>
            <a:r>
              <a:rPr lang="ja-JP" altLang="en-US" sz="1600" dirty="0" smtClean="0"/>
              <a:t>電源を使用する合は別途消費電力に基づき電源使用料の請求有</a:t>
            </a:r>
            <a:endParaRPr kumimoji="1" lang="ja-JP" altLang="en-US" sz="1600" dirty="0"/>
          </a:p>
        </p:txBody>
      </p:sp>
      <p:sp>
        <p:nvSpPr>
          <p:cNvPr id="4" name="フリーフォーム 3"/>
          <p:cNvSpPr/>
          <p:nvPr/>
        </p:nvSpPr>
        <p:spPr>
          <a:xfrm>
            <a:off x="1113508" y="3095738"/>
            <a:ext cx="1035586" cy="220337"/>
          </a:xfrm>
          <a:custGeom>
            <a:avLst/>
            <a:gdLst>
              <a:gd name="connsiteX0" fmla="*/ 22034 w 1035586"/>
              <a:gd name="connsiteY0" fmla="*/ 55084 h 220337"/>
              <a:gd name="connsiteX1" fmla="*/ 0 w 1035586"/>
              <a:gd name="connsiteY1" fmla="*/ 220337 h 220337"/>
              <a:gd name="connsiteX2" fmla="*/ 1035586 w 1035586"/>
              <a:gd name="connsiteY2" fmla="*/ 121185 h 220337"/>
              <a:gd name="connsiteX3" fmla="*/ 1013552 w 1035586"/>
              <a:gd name="connsiteY3" fmla="*/ 0 h 220337"/>
              <a:gd name="connsiteX4" fmla="*/ 22034 w 1035586"/>
              <a:gd name="connsiteY4" fmla="*/ 55084 h 22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86" h="220337">
                <a:moveTo>
                  <a:pt x="22034" y="55084"/>
                </a:moveTo>
                <a:lnTo>
                  <a:pt x="0" y="220337"/>
                </a:lnTo>
                <a:lnTo>
                  <a:pt x="1035586" y="121185"/>
                </a:lnTo>
                <a:lnTo>
                  <a:pt x="1013552" y="0"/>
                </a:lnTo>
                <a:lnTo>
                  <a:pt x="22034" y="55084"/>
                </a:lnTo>
                <a:close/>
              </a:path>
            </a:pathLst>
          </a:cu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99123" y="2837248"/>
            <a:ext cx="187287" cy="2584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0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2275" y="296526"/>
            <a:ext cx="96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spc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名谷駅（西神・山手線）　</a:t>
            </a:r>
            <a:endParaRPr lang="ja-JP" altLang="en-US" sz="2800" b="1" spc="5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flipV="1">
            <a:off x="292275" y="893733"/>
            <a:ext cx="11544822" cy="45719"/>
          </a:xfrm>
          <a:prstGeom prst="rect">
            <a:avLst/>
          </a:prstGeom>
          <a:solidFill>
            <a:srgbClr val="0EC46D"/>
          </a:solidFill>
          <a:ln>
            <a:solidFill>
              <a:srgbClr val="00C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4" y="1197636"/>
            <a:ext cx="7539833" cy="5259715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H="1">
            <a:off x="2579054" y="3977089"/>
            <a:ext cx="3871068" cy="60384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r="11052" b="4705"/>
          <a:stretch/>
        </p:blipFill>
        <p:spPr>
          <a:xfrm>
            <a:off x="6450122" y="1390186"/>
            <a:ext cx="3222929" cy="3540464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7477207" y="3569895"/>
            <a:ext cx="1267719" cy="416311"/>
          </a:xfrm>
          <a:custGeom>
            <a:avLst/>
            <a:gdLst>
              <a:gd name="connsiteX0" fmla="*/ 0 w 2140901"/>
              <a:gd name="connsiteY0" fmla="*/ 323052 h 854170"/>
              <a:gd name="connsiteX1" fmla="*/ 613251 w 2140901"/>
              <a:gd name="connsiteY1" fmla="*/ 854170 h 854170"/>
              <a:gd name="connsiteX2" fmla="*/ 2140901 w 2140901"/>
              <a:gd name="connsiteY2" fmla="*/ 246395 h 854170"/>
              <a:gd name="connsiteX3" fmla="*/ 1483847 w 2140901"/>
              <a:gd name="connsiteY3" fmla="*/ 0 h 854170"/>
              <a:gd name="connsiteX4" fmla="*/ 0 w 2140901"/>
              <a:gd name="connsiteY4" fmla="*/ 323052 h 8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901" h="854170">
                <a:moveTo>
                  <a:pt x="0" y="323052"/>
                </a:moveTo>
                <a:lnTo>
                  <a:pt x="613251" y="854170"/>
                </a:lnTo>
                <a:lnTo>
                  <a:pt x="2140901" y="246395"/>
                </a:lnTo>
                <a:lnTo>
                  <a:pt x="1483847" y="0"/>
                </a:lnTo>
                <a:lnTo>
                  <a:pt x="0" y="32305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56252" y="5188834"/>
            <a:ext cx="3725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電源：あり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月額使用料（税抜）：</a:t>
            </a:r>
            <a:r>
              <a:rPr lang="en-US" altLang="ja-JP" sz="1600" dirty="0"/>
              <a:t>7</a:t>
            </a:r>
            <a:r>
              <a:rPr lang="en-US" altLang="ja-JP" sz="1600" dirty="0" smtClean="0"/>
              <a:t>9,000</a:t>
            </a:r>
            <a:r>
              <a:rPr lang="ja-JP" altLang="en-US" sz="1600" dirty="0" smtClean="0"/>
              <a:t>円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※</a:t>
            </a:r>
            <a:r>
              <a:rPr lang="ja-JP" altLang="en-US" sz="1600" dirty="0" smtClean="0"/>
              <a:t>電源を使用する場合は別途消費電力に基づき電源使用料の請求有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8218592" y="3200808"/>
            <a:ext cx="187287" cy="2584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8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1" y="1129130"/>
            <a:ext cx="7668154" cy="515525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2275" y="313460"/>
            <a:ext cx="96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spc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三宮・花時計前駅（海岸線）</a:t>
            </a:r>
            <a:endParaRPr lang="ja-JP" altLang="en-US" sz="2800" b="1" spc="5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flipV="1">
            <a:off x="292275" y="893733"/>
            <a:ext cx="11544822" cy="45719"/>
          </a:xfrm>
          <a:prstGeom prst="rect">
            <a:avLst/>
          </a:prstGeom>
          <a:solidFill>
            <a:srgbClr val="00B0F0"/>
          </a:solidFill>
          <a:ln>
            <a:solidFill>
              <a:srgbClr val="00C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119028" y="4110996"/>
            <a:ext cx="293077" cy="1465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03" y="916592"/>
            <a:ext cx="4727787" cy="3545840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H="1">
            <a:off x="3190240" y="3106757"/>
            <a:ext cx="5700372" cy="11507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 2"/>
          <p:cNvSpPr/>
          <p:nvPr/>
        </p:nvSpPr>
        <p:spPr>
          <a:xfrm>
            <a:off x="8659258" y="3117773"/>
            <a:ext cx="1927952" cy="242372"/>
          </a:xfrm>
          <a:custGeom>
            <a:avLst/>
            <a:gdLst>
              <a:gd name="connsiteX0" fmla="*/ 44067 w 1927952"/>
              <a:gd name="connsiteY0" fmla="*/ 55085 h 242372"/>
              <a:gd name="connsiteX1" fmla="*/ 0 w 1927952"/>
              <a:gd name="connsiteY1" fmla="*/ 242372 h 242372"/>
              <a:gd name="connsiteX2" fmla="*/ 1927952 w 1927952"/>
              <a:gd name="connsiteY2" fmla="*/ 176270 h 242372"/>
              <a:gd name="connsiteX3" fmla="*/ 1872867 w 1927952"/>
              <a:gd name="connsiteY3" fmla="*/ 0 h 242372"/>
              <a:gd name="connsiteX4" fmla="*/ 44067 w 1927952"/>
              <a:gd name="connsiteY4" fmla="*/ 55085 h 24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952" h="242372">
                <a:moveTo>
                  <a:pt x="44067" y="55085"/>
                </a:moveTo>
                <a:lnTo>
                  <a:pt x="0" y="242372"/>
                </a:lnTo>
                <a:lnTo>
                  <a:pt x="1927952" y="176270"/>
                </a:lnTo>
                <a:lnTo>
                  <a:pt x="1872867" y="0"/>
                </a:lnTo>
                <a:lnTo>
                  <a:pt x="44067" y="55085"/>
                </a:lnTo>
                <a:close/>
              </a:path>
            </a:pathLst>
          </a:cu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8761" y="4691026"/>
            <a:ext cx="4429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電源：あり</a:t>
            </a:r>
            <a:r>
              <a:rPr kumimoji="1" lang="en-US" altLang="ja-JP" sz="1600" dirty="0" smtClean="0"/>
              <a:t>※</a:t>
            </a:r>
          </a:p>
          <a:p>
            <a:r>
              <a:rPr lang="en-US" altLang="ja-JP" sz="1600" dirty="0"/>
              <a:t>※</a:t>
            </a:r>
            <a:r>
              <a:rPr kumimoji="1" lang="ja-JP" altLang="en-US" sz="1600" dirty="0" smtClean="0"/>
              <a:t>コインロッカー裏に電源があり、コインロッカーと併用で使用すること。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lang="ja-JP" altLang="en-US" sz="1600" dirty="0" smtClean="0"/>
              <a:t>月額使用料（税抜）：</a:t>
            </a:r>
            <a:r>
              <a:rPr lang="en-US" altLang="ja-JP" sz="1600" dirty="0" smtClean="0"/>
              <a:t>74,000</a:t>
            </a:r>
            <a:r>
              <a:rPr lang="ja-JP" altLang="en-US" sz="1600" dirty="0" smtClean="0"/>
              <a:t>円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別途使用面積に応じて道路占用料</a:t>
            </a:r>
            <a:r>
              <a:rPr lang="ja-JP" altLang="en-US" sz="1600" dirty="0"/>
              <a:t>、</a:t>
            </a:r>
            <a:r>
              <a:rPr lang="ja-JP" altLang="en-US" sz="1600" dirty="0" smtClean="0"/>
              <a:t>電源を使用する場合は別途消費電力に基づき電源使用料の請求有</a:t>
            </a:r>
            <a:endParaRPr kumimoji="1"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469445" y="2837248"/>
            <a:ext cx="187287" cy="2584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" y="893733"/>
            <a:ext cx="8001000" cy="56578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2275" y="313460"/>
            <a:ext cx="965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spc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中央市場駅（海岸線）</a:t>
            </a:r>
            <a:endParaRPr lang="ja-JP" altLang="en-US" sz="2800" b="1" spc="50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flipV="1">
            <a:off x="292275" y="893733"/>
            <a:ext cx="11544822" cy="45719"/>
          </a:xfrm>
          <a:prstGeom prst="rect">
            <a:avLst/>
          </a:prstGeom>
          <a:solidFill>
            <a:srgbClr val="00B0F0"/>
          </a:solidFill>
          <a:ln>
            <a:solidFill>
              <a:srgbClr val="00C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364253" y="2121342"/>
            <a:ext cx="4071618" cy="146006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0" y="726122"/>
            <a:ext cx="3719747" cy="27904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92535" y="3929224"/>
            <a:ext cx="3725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電源：あり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月額使用料（税抜）：</a:t>
            </a:r>
            <a:r>
              <a:rPr lang="en-US" altLang="ja-JP" sz="1600" dirty="0"/>
              <a:t>44,000</a:t>
            </a:r>
            <a:r>
              <a:rPr lang="ja-JP" altLang="en-US" sz="1600" dirty="0" smtClean="0"/>
              <a:t>円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別途使用面積に応じて道路占用料</a:t>
            </a:r>
            <a:r>
              <a:rPr lang="ja-JP" altLang="en-US" sz="1600" dirty="0"/>
              <a:t>、</a:t>
            </a:r>
            <a:r>
              <a:rPr lang="ja-JP" altLang="en-US" sz="1600" dirty="0" smtClean="0"/>
              <a:t>電源を使用する場合は別途消費電力に基づき電源使用料の請求有</a:t>
            </a:r>
            <a:endParaRPr kumimoji="1" lang="ja-JP" altLang="en-US" sz="1600" dirty="0"/>
          </a:p>
        </p:txBody>
      </p:sp>
      <p:sp>
        <p:nvSpPr>
          <p:cNvPr id="4" name="フリーフォーム 3"/>
          <p:cNvSpPr/>
          <p:nvPr/>
        </p:nvSpPr>
        <p:spPr>
          <a:xfrm>
            <a:off x="8199862" y="2802673"/>
            <a:ext cx="2178027" cy="143865"/>
          </a:xfrm>
          <a:custGeom>
            <a:avLst/>
            <a:gdLst>
              <a:gd name="connsiteX0" fmla="*/ 156117 w 2133600"/>
              <a:gd name="connsiteY0" fmla="*/ 0 h 215590"/>
              <a:gd name="connsiteX1" fmla="*/ 0 w 2133600"/>
              <a:gd name="connsiteY1" fmla="*/ 178420 h 215590"/>
              <a:gd name="connsiteX2" fmla="*/ 2133600 w 2133600"/>
              <a:gd name="connsiteY2" fmla="*/ 215590 h 215590"/>
              <a:gd name="connsiteX3" fmla="*/ 1962615 w 2133600"/>
              <a:gd name="connsiteY3" fmla="*/ 14868 h 215590"/>
              <a:gd name="connsiteX4" fmla="*/ 156117 w 2133600"/>
              <a:gd name="connsiteY4" fmla="*/ 0 h 21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5590">
                <a:moveTo>
                  <a:pt x="156117" y="0"/>
                </a:moveTo>
                <a:lnTo>
                  <a:pt x="0" y="178420"/>
                </a:lnTo>
                <a:lnTo>
                  <a:pt x="2133600" y="215590"/>
                </a:lnTo>
                <a:lnTo>
                  <a:pt x="1962615" y="14868"/>
                </a:lnTo>
                <a:lnTo>
                  <a:pt x="156117" y="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584686" y="2275387"/>
            <a:ext cx="187287" cy="2584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211</Words>
  <Application>Microsoft Office PowerPoint</Application>
  <PresentationFormat>ワイド画面</PresentationFormat>
  <Paragraphs>25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BIZ UDPゴシック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朱音</dc:creator>
  <cp:lastModifiedBy>Windows ユーザー</cp:lastModifiedBy>
  <cp:revision>176</cp:revision>
  <cp:lastPrinted>2025-02-21T00:41:41Z</cp:lastPrinted>
  <dcterms:created xsi:type="dcterms:W3CDTF">2024-03-12T10:11:22Z</dcterms:created>
  <dcterms:modified xsi:type="dcterms:W3CDTF">2026-06-22T02:00:10Z</dcterms:modified>
</cp:coreProperties>
</file>