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handoutMasterIdLst>
    <p:handoutMasterId r:id="rId15"/>
  </p:handoutMasterIdLst>
  <p:sldIdLst>
    <p:sldId id="258" r:id="rId2"/>
    <p:sldId id="271" r:id="rId3"/>
    <p:sldId id="264" r:id="rId4"/>
    <p:sldId id="277" r:id="rId5"/>
    <p:sldId id="294" r:id="rId6"/>
    <p:sldId id="292" r:id="rId7"/>
    <p:sldId id="274" r:id="rId8"/>
    <p:sldId id="295" r:id="rId9"/>
    <p:sldId id="296" r:id="rId10"/>
    <p:sldId id="282" r:id="rId11"/>
    <p:sldId id="291" r:id="rId12"/>
    <p:sldId id="276" r:id="rId13"/>
  </p:sldIdLst>
  <p:sldSz cx="12801600" cy="9601200" type="A3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96" autoAdjust="0"/>
    <p:restoredTop sz="88483" autoAdjust="0"/>
  </p:normalViewPr>
  <p:slideViewPr>
    <p:cSldViewPr snapToGrid="0">
      <p:cViewPr varScale="1">
        <p:scale>
          <a:sx n="58" d="100"/>
          <a:sy n="58" d="100"/>
        </p:scale>
        <p:origin x="90" y="8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39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193" cy="498047"/>
          </a:xfrm>
          <a:prstGeom prst="rect">
            <a:avLst/>
          </a:prstGeom>
        </p:spPr>
        <p:txBody>
          <a:bodyPr vert="horz" lIns="88325" tIns="44163" rIns="88325" bIns="4416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487" y="1"/>
            <a:ext cx="2950193" cy="498047"/>
          </a:xfrm>
          <a:prstGeom prst="rect">
            <a:avLst/>
          </a:prstGeom>
        </p:spPr>
        <p:txBody>
          <a:bodyPr vert="horz" lIns="88325" tIns="44163" rIns="88325" bIns="44163" rtlCol="0"/>
          <a:lstStyle>
            <a:lvl1pPr algn="r">
              <a:defRPr sz="1200"/>
            </a:lvl1pPr>
          </a:lstStyle>
          <a:p>
            <a:fld id="{1D33DF03-85EB-40DB-B443-C6A5425052C4}" type="datetimeFigureOut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41292"/>
            <a:ext cx="2950193" cy="498046"/>
          </a:xfrm>
          <a:prstGeom prst="rect">
            <a:avLst/>
          </a:prstGeom>
        </p:spPr>
        <p:txBody>
          <a:bodyPr vert="horz" lIns="88325" tIns="44163" rIns="88325" bIns="4416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487" y="9441292"/>
            <a:ext cx="2950193" cy="498046"/>
          </a:xfrm>
          <a:prstGeom prst="rect">
            <a:avLst/>
          </a:prstGeom>
        </p:spPr>
        <p:txBody>
          <a:bodyPr vert="horz" lIns="88325" tIns="44163" rIns="88325" bIns="44163" rtlCol="0" anchor="b"/>
          <a:lstStyle>
            <a:lvl1pPr algn="r">
              <a:defRPr sz="1200"/>
            </a:lvl1pPr>
          </a:lstStyle>
          <a:p>
            <a:fld id="{95265EF2-6454-42A1-AFBC-1DD6242B9D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36066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0.33614" units="1/cm"/>
          <inkml:channelProperty channel="Y" name="resolution" value="40.29851" units="1/cm"/>
          <inkml:channelProperty channel="T" name="resolution" value="1" units="1/dev"/>
        </inkml:channelProperties>
      </inkml:inkSource>
      <inkml:timestamp xml:id="ts0" timeString="2023-08-08T07:06:06.94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AF091C9B-5D86-4B66-A5E6-2D7E53918A5E}" emma:medium="tactile" emma:mode="ink">
          <msink:context xmlns:msink="http://schemas.microsoft.com/ink/2010/main" type="writingRegion" rotatedBoundingBox="-19025,4888 -19010,4888 -19010,4903 -19025,4903"/>
        </emma:interpretation>
      </emma:emma>
    </inkml:annotationXML>
    <inkml:traceGroup>
      <inkml:annotationXML>
        <emma:emma xmlns:emma="http://www.w3.org/2003/04/emma" version="1.0">
          <emma:interpretation id="{6468A1CD-3C44-4C87-8F5C-20A26E2DE35B}" emma:medium="tactile" emma:mode="ink">
            <msink:context xmlns:msink="http://schemas.microsoft.com/ink/2010/main" type="paragraph" rotatedBoundingBox="-19025,4888 -19010,4888 -19010,4903 -19025,490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C966C82-3BA6-4B78-81F8-17800CFB8982}" emma:medium="tactile" emma:mode="ink">
              <msink:context xmlns:msink="http://schemas.microsoft.com/ink/2010/main" type="line" rotatedBoundingBox="-19025,4888 -19010,4888 -19010,4903 -19025,4903"/>
            </emma:interpretation>
          </emma:emma>
        </inkml:annotationXML>
        <inkml:traceGroup>
          <inkml:annotationXML>
            <emma:emma xmlns:emma="http://www.w3.org/2003/04/emma" version="1.0">
              <emma:interpretation id="{6FA53A2E-9B03-4A88-A449-57D2104A8054}" emma:medium="tactile" emma:mode="ink">
                <msink:context xmlns:msink="http://schemas.microsoft.com/ink/2010/main" type="inkWord" rotatedBoundingBox="-19025,4888 -19010,4888 -19010,4903 -19025,4903"/>
              </emma:interpretation>
              <emma:one-of disjunction-type="recognition" id="oneOf0">
                <emma:interpretation id="interp0" emma:lang="" emma:confidence="0">
                  <emma:literal>「</emma:literal>
                </emma:interpretation>
                <emma:interpretation id="interp1" emma:lang="" emma:confidence="0">
                  <emma:literal>/</emma:literal>
                </emma:interpretation>
                <emma:interpretation id="interp2" emma:lang="" emma:confidence="0">
                  <emma:literal>l</emma:literal>
                </emma:interpretation>
                <emma:interpretation id="interp3" emma:lang="" emma:confidence="0">
                  <emma:literal>t</emma:literal>
                </emma:interpretation>
                <emma:interpretation id="interp4" emma:lang="" emma:confidence="0">
                  <emma:literal>.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787" cy="498693"/>
          </a:xfrm>
          <a:prstGeom prst="rect">
            <a:avLst/>
          </a:prstGeom>
        </p:spPr>
        <p:txBody>
          <a:bodyPr vert="horz" lIns="95683" tIns="47841" rIns="95683" bIns="47841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9" y="1"/>
            <a:ext cx="2949787" cy="498693"/>
          </a:xfrm>
          <a:prstGeom prst="rect">
            <a:avLst/>
          </a:prstGeom>
        </p:spPr>
        <p:txBody>
          <a:bodyPr vert="horz" lIns="95683" tIns="47841" rIns="95683" bIns="47841" rtlCol="0"/>
          <a:lstStyle>
            <a:lvl1pPr algn="r">
              <a:defRPr sz="1300"/>
            </a:lvl1pPr>
          </a:lstStyle>
          <a:p>
            <a:fld id="{61E6D8E8-262A-4B1C-9BCD-6AF0A97C6314}" type="datetimeFigureOut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83" tIns="47841" rIns="95683" bIns="47841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5"/>
          </a:xfrm>
          <a:prstGeom prst="rect">
            <a:avLst/>
          </a:prstGeom>
        </p:spPr>
        <p:txBody>
          <a:bodyPr vert="horz" lIns="95683" tIns="47841" rIns="95683" bIns="47841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787" cy="498692"/>
          </a:xfrm>
          <a:prstGeom prst="rect">
            <a:avLst/>
          </a:prstGeom>
        </p:spPr>
        <p:txBody>
          <a:bodyPr vert="horz" lIns="95683" tIns="47841" rIns="95683" bIns="47841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9" y="9440647"/>
            <a:ext cx="2949787" cy="498692"/>
          </a:xfrm>
          <a:prstGeom prst="rect">
            <a:avLst/>
          </a:prstGeom>
        </p:spPr>
        <p:txBody>
          <a:bodyPr vert="horz" lIns="95683" tIns="47841" rIns="95683" bIns="47841" rtlCol="0" anchor="b"/>
          <a:lstStyle>
            <a:lvl1pPr algn="r">
              <a:defRPr sz="1300"/>
            </a:lvl1pPr>
          </a:lstStyle>
          <a:p>
            <a:fld id="{F2C0D91F-03D3-4925-BB76-C10A1BFA0AB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" name="インク 8"/>
              <p14:cNvContentPartPr/>
              <p14:nvPr/>
            </p14:nvContentPartPr>
            <p14:xfrm>
              <a:off x="-4690925" y="1217305"/>
              <a:ext cx="247" cy="249"/>
            </p14:xfrm>
          </p:contentPart>
        </mc:Choice>
        <mc:Fallback xmlns="">
          <p:pic>
            <p:nvPicPr>
              <p:cNvPr id="9" name="インク 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4699076" y="1209088"/>
                <a:ext cx="16549" cy="1668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325946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21913" rtl="0" eaLnBrk="1" latinLnBrk="0" hangingPunct="1">
      <a:defRPr kumimoji="1" sz="1604" kern="1200">
        <a:solidFill>
          <a:schemeClr val="tx1"/>
        </a:solidFill>
        <a:latin typeface="+mn-lt"/>
        <a:ea typeface="+mn-ea"/>
        <a:cs typeface="+mn-cs"/>
      </a:defRPr>
    </a:lvl1pPr>
    <a:lvl2pPr marL="610956" algn="l" defTabSz="1221913" rtl="0" eaLnBrk="1" latinLnBrk="0" hangingPunct="1">
      <a:defRPr kumimoji="1" sz="1604" kern="1200">
        <a:solidFill>
          <a:schemeClr val="tx1"/>
        </a:solidFill>
        <a:latin typeface="+mn-lt"/>
        <a:ea typeface="+mn-ea"/>
        <a:cs typeface="+mn-cs"/>
      </a:defRPr>
    </a:lvl2pPr>
    <a:lvl3pPr marL="1221913" algn="l" defTabSz="1221913" rtl="0" eaLnBrk="1" latinLnBrk="0" hangingPunct="1">
      <a:defRPr kumimoji="1" sz="1604" kern="1200">
        <a:solidFill>
          <a:schemeClr val="tx1"/>
        </a:solidFill>
        <a:latin typeface="+mn-lt"/>
        <a:ea typeface="+mn-ea"/>
        <a:cs typeface="+mn-cs"/>
      </a:defRPr>
    </a:lvl3pPr>
    <a:lvl4pPr marL="1832869" algn="l" defTabSz="1221913" rtl="0" eaLnBrk="1" latinLnBrk="0" hangingPunct="1">
      <a:defRPr kumimoji="1" sz="1604" kern="1200">
        <a:solidFill>
          <a:schemeClr val="tx1"/>
        </a:solidFill>
        <a:latin typeface="+mn-lt"/>
        <a:ea typeface="+mn-ea"/>
        <a:cs typeface="+mn-cs"/>
      </a:defRPr>
    </a:lvl4pPr>
    <a:lvl5pPr marL="2443825" algn="l" defTabSz="1221913" rtl="0" eaLnBrk="1" latinLnBrk="0" hangingPunct="1">
      <a:defRPr kumimoji="1" sz="1604" kern="1200">
        <a:solidFill>
          <a:schemeClr val="tx1"/>
        </a:solidFill>
        <a:latin typeface="+mn-lt"/>
        <a:ea typeface="+mn-ea"/>
        <a:cs typeface="+mn-cs"/>
      </a:defRPr>
    </a:lvl5pPr>
    <a:lvl6pPr marL="3054782" algn="l" defTabSz="1221913" rtl="0" eaLnBrk="1" latinLnBrk="0" hangingPunct="1">
      <a:defRPr kumimoji="1" sz="1604" kern="1200">
        <a:solidFill>
          <a:schemeClr val="tx1"/>
        </a:solidFill>
        <a:latin typeface="+mn-lt"/>
        <a:ea typeface="+mn-ea"/>
        <a:cs typeface="+mn-cs"/>
      </a:defRPr>
    </a:lvl6pPr>
    <a:lvl7pPr marL="3665738" algn="l" defTabSz="1221913" rtl="0" eaLnBrk="1" latinLnBrk="0" hangingPunct="1">
      <a:defRPr kumimoji="1" sz="1604" kern="1200">
        <a:solidFill>
          <a:schemeClr val="tx1"/>
        </a:solidFill>
        <a:latin typeface="+mn-lt"/>
        <a:ea typeface="+mn-ea"/>
        <a:cs typeface="+mn-cs"/>
      </a:defRPr>
    </a:lvl7pPr>
    <a:lvl8pPr marL="4276695" algn="l" defTabSz="1221913" rtl="0" eaLnBrk="1" latinLnBrk="0" hangingPunct="1">
      <a:defRPr kumimoji="1" sz="1604" kern="1200">
        <a:solidFill>
          <a:schemeClr val="tx1"/>
        </a:solidFill>
        <a:latin typeface="+mn-lt"/>
        <a:ea typeface="+mn-ea"/>
        <a:cs typeface="+mn-cs"/>
      </a:defRPr>
    </a:lvl8pPr>
    <a:lvl9pPr marL="4887651" algn="l" defTabSz="1221913" rtl="0" eaLnBrk="1" latinLnBrk="0" hangingPunct="1">
      <a:defRPr kumimoji="1" sz="160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0D91F-03D3-4925-BB76-C10A1BFA0AB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1493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0D91F-03D3-4925-BB76-C10A1BFA0AB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5191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0D91F-03D3-4925-BB76-C10A1BFA0AB5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9752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531CF-7D93-4382-9DD8-7E9F4F8BE840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89770" y="8898892"/>
            <a:ext cx="2880360" cy="511175"/>
          </a:xfrm>
        </p:spPr>
        <p:txBody>
          <a:bodyPr/>
          <a:lstStyle/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 anchor="t"/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zh-TW" altLang="en-US" dirty="0" smtClean="0"/>
              <a:t>本山神岡住宅跡地活用事業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1238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52B52-65FC-4F79-9A49-6A072C7AFCC9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 smtClean="0"/>
              <a:t>本山神岡住宅跡地活用事業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6652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33D8-2D61-4295-B8A3-BEFC092F20A2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 smtClean="0"/>
              <a:t>本山神岡住宅跡地活用事業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4396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37B39-ACC6-4CA6-8312-2DA418DE9487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 smtClean="0"/>
              <a:t>本山神岡住宅跡地活用事業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4934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EA64B-BA40-4304-9959-8ADF1CE4B987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 smtClean="0"/>
              <a:t>本山神岡住宅跡地活用事業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747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50862-0EBB-43DE-8CD6-8153AA5855FA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 smtClean="0"/>
              <a:t>本山神岡住宅跡地活用事業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307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B3D03-DE12-424F-B2E5-FB4078793C33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 smtClean="0"/>
              <a:t>本山神岡住宅跡地活用事業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1308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F01AE-81EF-4372-917F-BF176C355F3C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 smtClean="0"/>
              <a:t>本山神岡住宅跡地活用事業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7933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FBC86-EF32-4993-9572-3178938A57A2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 smtClean="0"/>
              <a:t>本山神岡住宅跡地活用事業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0420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9864-8619-4D44-8DF5-C6F742C356A7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 smtClean="0"/>
              <a:t>本山神岡住宅跡地活用事業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916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94BED-0FDB-41C2-BDBC-71A774A54857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zh-TW" altLang="en-US" smtClean="0"/>
              <a:t>本山神岡住宅跡地活用事業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3827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4A044-026B-4E14-A4E9-DB8057BFFB43}" type="datetime1">
              <a:rPr kumimoji="1" lang="ja-JP" altLang="en-US" smtClean="0"/>
              <a:t>2026/7/8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zh-TW" altLang="en-US" smtClean="0"/>
              <a:t>本山神岡住宅跡地活用事業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BEADF-0AA4-4638-B48D-F42937E289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1678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kumimoji="1"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kumimoji="1"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kumimoji="1"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7783" y="510103"/>
            <a:ext cx="12313792" cy="890504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289366" y="105846"/>
            <a:ext cx="646331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kumimoji="1" lang="ja-JP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表紙</a:t>
            </a:r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6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090130" y="3994585"/>
            <a:ext cx="47090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kumimoji="1" lang="ja-JP" altLang="en-US" sz="2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神戸空港島用地貸付事業者募集</a:t>
            </a:r>
            <a:endParaRPr kumimoji="1" lang="en-US" altLang="ja-JP" sz="2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32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事業実施計画書</a:t>
            </a:r>
            <a:endParaRPr kumimoji="1" lang="en-US" altLang="ja-JP" sz="2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522844" y="6403042"/>
            <a:ext cx="41338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en-US" altLang="ja-JP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2026</a:t>
            </a:r>
            <a:r>
              <a:rPr kumimoji="1"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年</a:t>
            </a:r>
            <a:r>
              <a:rPr kumimoji="1"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kumimoji="1"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月　　日</a:t>
            </a:r>
            <a:endParaRPr kumimoji="1"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200000"/>
              </a:lnSpc>
            </a:pPr>
            <a:r>
              <a:rPr kumimoji="1"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応募者名（代表企業）</a:t>
            </a:r>
            <a:endParaRPr kumimoji="1"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200000"/>
              </a:lnSpc>
            </a:pPr>
            <a:r>
              <a:rPr kumimoji="1"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endParaRPr kumimoji="1"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29833" y="913128"/>
            <a:ext cx="8414167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作成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にあたっ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て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】※</a:t>
            </a:r>
            <a:r>
              <a:rPr lang="ja-JP" altLang="en-US" sz="1400" u="sng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資料提出時にこの枠は削除してください。</a:t>
            </a:r>
            <a:endParaRPr lang="en-US" altLang="ja-JP" sz="1400" u="sng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≪</a:t>
            </a:r>
            <a:r>
              <a:rPr lang="ja-JP" altLang="en-US" sz="1400" u="sng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様式３共通事項≫</a:t>
            </a:r>
            <a:endParaRPr lang="en-US" altLang="ja-JP" sz="1400" u="sng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・次の書式イメージに基づき作成してください。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kumimoji="1" lang="ja-JP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・文字のフォント・サイズは</a:t>
            </a:r>
            <a:r>
              <a:rPr kumimoji="1" lang="ja-JP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自由ですが統一し、見やすいように工夫をしてください</a:t>
            </a:r>
            <a:r>
              <a:rPr kumimoji="1" lang="ja-JP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kumimoji="1" lang="en-US" altLang="ja-JP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kumimoji="1" lang="ja-JP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・各様式の枚数は、指定の枚数以内で作成してください。</a:t>
            </a:r>
            <a:endParaRPr kumimoji="1" lang="en-US" altLang="ja-JP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kumimoji="1" lang="ja-JP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kumimoji="1" lang="ja-JP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特に指定のない場合は、必要最小限の枚数としてください。</a:t>
            </a:r>
            <a:endParaRPr kumimoji="1" lang="en-US" altLang="ja-JP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kumimoji="1" lang="en-US" altLang="ja-JP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1" name="フッター プレースホルダー 7"/>
          <p:cNvSpPr txBox="1">
            <a:spLocks/>
          </p:cNvSpPr>
          <p:nvPr/>
        </p:nvSpPr>
        <p:spPr>
          <a:xfrm>
            <a:off x="8982346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3-1】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4753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9366" y="509285"/>
            <a:ext cx="12311065" cy="8900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10</a:t>
            </a:fld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89366" y="134299"/>
            <a:ext cx="415498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89366" y="116584"/>
            <a:ext cx="2031325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７　敷地利用計画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6" name="フッター プレースホルダー 7"/>
          <p:cNvSpPr txBox="1">
            <a:spLocks/>
          </p:cNvSpPr>
          <p:nvPr/>
        </p:nvSpPr>
        <p:spPr>
          <a:xfrm>
            <a:off x="9021535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3-11】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497115" y="687605"/>
            <a:ext cx="9188469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資料作成にあたって</a:t>
            </a:r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】※</a:t>
            </a:r>
            <a:r>
              <a:rPr lang="ja-JP" altLang="en-US" sz="1400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資料提出時にこの枠は削除してください。</a:t>
            </a:r>
            <a:endParaRPr lang="en-US" altLang="ja-JP" sz="1400" u="sng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①敷地利用計画について、以下の項目を含めて記載して下さい。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・敷地面積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各施設の配置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計画図、主要用途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、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建築面積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・建築物の高さ等</a:t>
            </a:r>
            <a:endParaRPr lang="en-US" altLang="ja-JP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なお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、各施設の平面図、断面図、立面図、パース等はプレゼンテーションの必要に応じて添付してください。</a:t>
            </a:r>
            <a:endParaRPr lang="ja-JP" altLang="en-US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各種規制等に合致した計画としてください。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上記項目を記載した上で、必要最小限の枚数としてください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1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</p:spTree>
    <p:extLst>
      <p:ext uri="{BB962C8B-B14F-4D97-AF65-F5344CB8AC3E}">
        <p14:creationId xmlns:p14="http://schemas.microsoft.com/office/powerpoint/2010/main" val="414520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9366" y="509285"/>
            <a:ext cx="12311065" cy="8900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289366" y="134299"/>
            <a:ext cx="1569660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８</a:t>
            </a:r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事業実績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4" name="フッター プレースホルダー 7"/>
          <p:cNvSpPr txBox="1">
            <a:spLocks/>
          </p:cNvSpPr>
          <p:nvPr/>
        </p:nvSpPr>
        <p:spPr>
          <a:xfrm>
            <a:off x="9086850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 smtClean="0"/>
              <a:t>　　　</a:t>
            </a:r>
            <a:endParaRPr kumimoji="1"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485712" y="699198"/>
            <a:ext cx="7770014" cy="1169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資料作成にあたって</a:t>
            </a:r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】※</a:t>
            </a:r>
            <a:r>
              <a:rPr lang="ja-JP" altLang="en-US" sz="1400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資料提出時にこの枠は削除してください。</a:t>
            </a: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・提案事業に類似する製造、工場整備、操業実績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ついて記載してください。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２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枚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以内で作成してください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　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3" name="フッター プレースホルダー 7"/>
          <p:cNvSpPr txBox="1">
            <a:spLocks/>
          </p:cNvSpPr>
          <p:nvPr/>
        </p:nvSpPr>
        <p:spPr>
          <a:xfrm>
            <a:off x="9021534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3-1</a:t>
            </a:r>
            <a:r>
              <a:rPr kumimoji="1" lang="ja-JP" altLang="en-US" dirty="0" smtClean="0"/>
              <a:t>２</a:t>
            </a:r>
            <a:r>
              <a:rPr kumimoji="1" lang="en-US" altLang="ja-JP" dirty="0" smtClean="0"/>
              <a:t>】</a:t>
            </a:r>
            <a:endParaRPr kumimoji="1" lang="ja-JP" altLang="en-US" dirty="0"/>
          </a:p>
        </p:txBody>
      </p:sp>
      <p:sp>
        <p:nvSpPr>
          <p:cNvPr id="1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</p:spTree>
    <p:extLst>
      <p:ext uri="{BB962C8B-B14F-4D97-AF65-F5344CB8AC3E}">
        <p14:creationId xmlns:p14="http://schemas.microsoft.com/office/powerpoint/2010/main" val="280978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9366" y="509285"/>
            <a:ext cx="12311065" cy="8900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289366" y="134299"/>
            <a:ext cx="1338828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９　</a:t>
            </a:r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その他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09207" y="713696"/>
            <a:ext cx="11871382" cy="1169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資料作成にあたって</a:t>
            </a:r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】※</a:t>
            </a:r>
            <a:r>
              <a:rPr lang="ja-JP" altLang="en-US" sz="1400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資料提出時にこの枠は削除してください。</a:t>
            </a:r>
            <a:endParaRPr lang="en-US" altLang="ja-JP" sz="1400" u="sng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・応募者が考える計画のアピールポイント等があれば記載してください。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任意提出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３枚以内で作成してください。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0" name="フッター プレースホルダー 7"/>
          <p:cNvSpPr txBox="1">
            <a:spLocks/>
          </p:cNvSpPr>
          <p:nvPr/>
        </p:nvSpPr>
        <p:spPr>
          <a:xfrm>
            <a:off x="9021535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3-1</a:t>
            </a:r>
            <a:r>
              <a:rPr kumimoji="1" lang="ja-JP" altLang="en-US" dirty="0" smtClean="0"/>
              <a:t>３</a:t>
            </a:r>
            <a:r>
              <a:rPr kumimoji="1" lang="en-US" altLang="ja-JP" dirty="0" smtClean="0"/>
              <a:t>】</a:t>
            </a:r>
            <a:endParaRPr kumimoji="1" lang="ja-JP" altLang="en-US" dirty="0"/>
          </a:p>
        </p:txBody>
      </p:sp>
      <p:sp>
        <p:nvSpPr>
          <p:cNvPr id="11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</p:spTree>
    <p:extLst>
      <p:ext uri="{BB962C8B-B14F-4D97-AF65-F5344CB8AC3E}">
        <p14:creationId xmlns:p14="http://schemas.microsoft.com/office/powerpoint/2010/main" val="9033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9381" y="511110"/>
            <a:ext cx="12311065" cy="891324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89366" y="105846"/>
            <a:ext cx="646331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kumimoji="1" lang="ja-JP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目次</a:t>
            </a:r>
            <a:endParaRPr lang="ja-JP" altLang="en-US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  <p:sp>
        <p:nvSpPr>
          <p:cNvPr id="9" name="フッター プレースホルダー 7"/>
          <p:cNvSpPr txBox="1">
            <a:spLocks/>
          </p:cNvSpPr>
          <p:nvPr/>
        </p:nvSpPr>
        <p:spPr>
          <a:xfrm>
            <a:off x="9021535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3-2】</a:t>
            </a:r>
            <a:endParaRPr kumimoji="1"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6544491" y="859402"/>
            <a:ext cx="5873808" cy="11695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資料作成にあたって</a:t>
            </a:r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】※</a:t>
            </a:r>
            <a:r>
              <a:rPr lang="ja-JP" altLang="en-US" sz="1400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資料提出時にこの枠は削除してください</a:t>
            </a:r>
            <a:r>
              <a:rPr lang="ja-JP" altLang="en-US" sz="1400" u="sng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・目次の各項目にページ数を記載して下さい。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・１枚で作成してください。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12529" y="859402"/>
            <a:ext cx="3961341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 事業概要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・・・・・・・・・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</a:t>
            </a:r>
            <a:endParaRPr kumimoji="1"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２ 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計画内容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・・・・・・・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</a:t>
            </a:r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３ 実施体制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　　　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・・・・・・・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</a:t>
            </a:r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 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資金 ・ 収支計画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・・・・・・・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</a:t>
            </a:r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zh-TW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５ 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神戸空港及び</a:t>
            </a:r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en-US" altLang="ja-JP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en-US" altLang="ja-JP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地域経済への波及効果　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・・・・・・・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</a:t>
            </a:r>
            <a:endParaRPr kumimoji="1" lang="en-US" altLang="zh-TW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zh-TW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６ 事業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の優位性 ・ 発展性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・・・・・・・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</a:t>
            </a:r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７ 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敷地利用計画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　 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・・・・・・・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</a:t>
            </a:r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８ 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事業実績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　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・・・・・・・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○</a:t>
            </a:r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endParaRPr kumimoji="1" lang="en-US" altLang="ja-JP" sz="1600" dirty="0" smtClean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９ その他　　　　　　　　　　　　・</a:t>
            </a:r>
            <a:r>
              <a:rPr kumimoji="1" lang="ja-JP" altLang="en-US" sz="16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・・・・・・・</a:t>
            </a:r>
            <a:r>
              <a:rPr kumimoji="1" lang="ja-JP" altLang="en-US" sz="1600" dirty="0" smtClean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　○</a:t>
            </a:r>
            <a:endParaRPr kumimoji="1" lang="en-US" altLang="ja-JP" sz="16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953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9366" y="509285"/>
            <a:ext cx="12311065" cy="8900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0" y="116584"/>
            <a:ext cx="1800493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１　事業概要</a:t>
            </a:r>
            <a:endParaRPr lang="en-US" altLang="ja-JP" sz="12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539333" y="759818"/>
            <a:ext cx="11811130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資料作成に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あたって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】※</a:t>
            </a:r>
            <a:r>
              <a:rPr lang="ja-JP" altLang="en-US" sz="1400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資料提出時にこの枠は削除してください</a:t>
            </a:r>
            <a:r>
              <a:rPr lang="ja-JP" altLang="en-US" sz="1400" u="sng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・事業全体のコンセプト・概要を記載してください。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・事業対象地の全体計画が分かるイメージ図（例：鳥瞰パース等）を添付して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ください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優先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交渉権者に選定された場合、報道機関やウェブサイト等で公表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することを想定した資料としてください。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３枚以内で作成してください。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" name="フッター プレースホルダー 7"/>
          <p:cNvSpPr txBox="1">
            <a:spLocks/>
          </p:cNvSpPr>
          <p:nvPr/>
        </p:nvSpPr>
        <p:spPr>
          <a:xfrm>
            <a:off x="9021535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3-3】</a:t>
            </a:r>
            <a:endParaRPr kumimoji="1" lang="ja-JP" altLang="en-US" dirty="0"/>
          </a:p>
        </p:txBody>
      </p:sp>
      <p:sp>
        <p:nvSpPr>
          <p:cNvPr id="10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</p:spTree>
    <p:extLst>
      <p:ext uri="{BB962C8B-B14F-4D97-AF65-F5344CB8AC3E}">
        <p14:creationId xmlns:p14="http://schemas.microsoft.com/office/powerpoint/2010/main" val="5547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9366" y="509285"/>
            <a:ext cx="12311065" cy="8900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4</a:t>
            </a:fld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89366" y="134299"/>
            <a:ext cx="415498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71954" y="524662"/>
            <a:ext cx="9363919" cy="1569660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①　事業内容について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②　事業スケジュール</a:t>
            </a: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について（優先交渉権者決定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～貸付期間</a:t>
            </a: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の終了まで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）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③　</a:t>
            </a:r>
            <a:r>
              <a:rPr kumimoji="1"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事業の継続性、安定性について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④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リスク</a:t>
            </a: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管理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について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97115" y="2182983"/>
            <a:ext cx="11782386" cy="418576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資料作成に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あたって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】※</a:t>
            </a:r>
            <a:r>
              <a:rPr lang="ja-JP" altLang="en-US" sz="1400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資料提出時にこの枠は削除してください</a:t>
            </a:r>
            <a:r>
              <a:rPr lang="ja-JP" altLang="en-US" sz="1400" u="sng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lang="en-US" altLang="ja-JP" sz="1400" u="sng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①事業内容に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ついて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・事業者が提案する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貸付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面積（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10,000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㎡以上～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24,000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㎡以下）を明確にした上、事業内容を記載してください。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　なお、応募申込書に記載の提案面積と合致させてください。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②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事業スケジュールについて（優先交渉権者決定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～貸付期間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の終了まで）</a:t>
            </a: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・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事業者が提案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する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貸付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期間（</a:t>
            </a:r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10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年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以上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50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年未満）を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記載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・事業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全体の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スケジュール、設計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から竣工までの工程計画（各種許認可手続等を含む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）を記載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してください。</a:t>
            </a: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③事業の継続性、安定性に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ついて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例）製造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品目の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市場動向や需要見通しを含めた中長期的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な事業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戦略等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例）継続的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・安定的な事業運営に向けて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の取り組み等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④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リスク管理に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ついて</a:t>
            </a:r>
            <a:endParaRPr lang="ja-JP" altLang="en-US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例）リスクマネジメントの考え方、想定されるリスク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の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具体的な防止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策や対応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策等</a:t>
            </a:r>
            <a:endParaRPr lang="ja-JP" altLang="en-US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上記①～④を踏まえ、計画内容について記載してください。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項目名は必要に応じて修正してください。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文章だけでなく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、必要に応じてイラスト・図・表等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を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用いて記載してください。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４枚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以内で作成してください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289366" y="116584"/>
            <a:ext cx="4764548" cy="646331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>
            <a:spAutoFit/>
          </a:bodyPr>
          <a:lstStyle/>
          <a:p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２　計画内容</a:t>
            </a:r>
            <a:endParaRPr lang="en-US" altLang="ja-JP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" name="フッター プレースホルダー 7"/>
          <p:cNvSpPr txBox="1">
            <a:spLocks/>
          </p:cNvSpPr>
          <p:nvPr/>
        </p:nvSpPr>
        <p:spPr>
          <a:xfrm>
            <a:off x="9021535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3-4】</a:t>
            </a:r>
            <a:endParaRPr kumimoji="1" lang="ja-JP" altLang="en-US" dirty="0"/>
          </a:p>
        </p:txBody>
      </p:sp>
      <p:sp>
        <p:nvSpPr>
          <p:cNvPr id="13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</p:spTree>
    <p:extLst>
      <p:ext uri="{BB962C8B-B14F-4D97-AF65-F5344CB8AC3E}">
        <p14:creationId xmlns:p14="http://schemas.microsoft.com/office/powerpoint/2010/main" val="205587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9366" y="509285"/>
            <a:ext cx="12311065" cy="8900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289366" y="134299"/>
            <a:ext cx="415498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89366" y="116584"/>
            <a:ext cx="1800493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３</a:t>
            </a:r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実施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体制　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1" name="フッター プレースホルダー 7"/>
          <p:cNvSpPr txBox="1">
            <a:spLocks/>
          </p:cNvSpPr>
          <p:nvPr/>
        </p:nvSpPr>
        <p:spPr>
          <a:xfrm>
            <a:off x="9021535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3-5】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458390" y="723202"/>
            <a:ext cx="11973015" cy="16004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資料作成に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あたって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】※</a:t>
            </a:r>
            <a:r>
              <a:rPr lang="ja-JP" altLang="en-US" sz="1400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資料提出時にこの枠は削除してください。</a:t>
            </a:r>
            <a:endParaRPr lang="en-US" altLang="ja-JP" sz="1400" u="sng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・事業実施体制について、事業スキーム、事業に必要な人員等について記載してください。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・代表企業、構成企業、協力企業、出資者等の役割についても記載してください。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２枚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以内で作成してください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0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</p:spTree>
    <p:extLst>
      <p:ext uri="{BB962C8B-B14F-4D97-AF65-F5344CB8AC3E}">
        <p14:creationId xmlns:p14="http://schemas.microsoft.com/office/powerpoint/2010/main" val="399484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9366" y="509285"/>
            <a:ext cx="12311065" cy="8900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289366" y="134299"/>
            <a:ext cx="2492990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４　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資金・収支</a:t>
            </a:r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計画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39731" y="8430869"/>
            <a:ext cx="11961818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・建設期間中（設計から竣工まで）における事業収支計画の概要を記載してください。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項目や様式、ページ数については、必要に応じて修正してください。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331931"/>
              </p:ext>
            </p:extLst>
          </p:nvPr>
        </p:nvGraphicFramePr>
        <p:xfrm>
          <a:off x="647580" y="1347718"/>
          <a:ext cx="5400796" cy="6800500"/>
        </p:xfrm>
        <a:graphic>
          <a:graphicData uri="http://schemas.openxmlformats.org/drawingml/2006/table">
            <a:tbl>
              <a:tblPr firstRow="1" firstCol="1" bandRow="1"/>
              <a:tblGrid>
                <a:gridCol w="386920">
                  <a:extLst>
                    <a:ext uri="{9D8B030D-6E8A-4147-A177-3AD203B41FA5}">
                      <a16:colId xmlns:a16="http://schemas.microsoft.com/office/drawing/2014/main" val="715332691"/>
                    </a:ext>
                  </a:extLst>
                </a:gridCol>
                <a:gridCol w="386072">
                  <a:extLst>
                    <a:ext uri="{9D8B030D-6E8A-4147-A177-3AD203B41FA5}">
                      <a16:colId xmlns:a16="http://schemas.microsoft.com/office/drawing/2014/main" val="734513258"/>
                    </a:ext>
                  </a:extLst>
                </a:gridCol>
                <a:gridCol w="2343536">
                  <a:extLst>
                    <a:ext uri="{9D8B030D-6E8A-4147-A177-3AD203B41FA5}">
                      <a16:colId xmlns:a16="http://schemas.microsoft.com/office/drawing/2014/main" val="3966595480"/>
                    </a:ext>
                  </a:extLst>
                </a:gridCol>
                <a:gridCol w="1203940">
                  <a:extLst>
                    <a:ext uri="{9D8B030D-6E8A-4147-A177-3AD203B41FA5}">
                      <a16:colId xmlns:a16="http://schemas.microsoft.com/office/drawing/2014/main" val="2262896655"/>
                    </a:ext>
                  </a:extLst>
                </a:gridCol>
                <a:gridCol w="1080328">
                  <a:extLst>
                    <a:ext uri="{9D8B030D-6E8A-4147-A177-3AD203B41FA5}">
                      <a16:colId xmlns:a16="http://schemas.microsoft.com/office/drawing/2014/main" val="4266227541"/>
                    </a:ext>
                  </a:extLst>
                </a:gridCol>
              </a:tblGrid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項　　目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200" kern="100" spc="-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金額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備考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584341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ＭＳ 明朝" panose="02020609040205080304" pitchFamily="17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合</a:t>
                      </a:r>
                      <a:endParaRPr lang="ja-JP" sz="12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ＭＳ 明朝" panose="02020609040205080304" pitchFamily="17" charset="-128"/>
                          <a:ea typeface="ＭＳ ゴシック" panose="020B0609070205080204" pitchFamily="49" charset="-128"/>
                          <a:cs typeface="Times New Roman" panose="02020603050405020304" pitchFamily="18" charset="0"/>
                        </a:rPr>
                        <a:t>計</a:t>
                      </a:r>
                      <a:endParaRPr lang="ja-JP" sz="12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473332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用地費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881599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土地賃</a:t>
                      </a:r>
                      <a:r>
                        <a:rPr lang="ja-JP" sz="1200" kern="1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借料</a:t>
                      </a:r>
                      <a:r>
                        <a:rPr lang="ja-JP" altLang="en-US" sz="1200" kern="1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（建設期間中）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689955"/>
                  </a:ext>
                </a:extLst>
              </a:tr>
              <a:tr h="272020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契約保証金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3375941"/>
                  </a:ext>
                </a:extLst>
              </a:tr>
              <a:tr h="2720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966782"/>
                  </a:ext>
                </a:extLst>
              </a:tr>
              <a:tr h="2720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8664026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建設費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295497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設計費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6650195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監理費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850855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200" kern="1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設備</a:t>
                      </a:r>
                      <a:r>
                        <a:rPr lang="ja-JP" sz="1200" kern="1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工事費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9399166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外構工事費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3663702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その他関連工事費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2975050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什器・備品購入費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6580413"/>
                  </a:ext>
                </a:extLst>
              </a:tr>
              <a:tr h="272020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0549600"/>
                  </a:ext>
                </a:extLst>
              </a:tr>
              <a:tr h="2720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340438"/>
                  </a:ext>
                </a:extLst>
              </a:tr>
              <a:tr h="2720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642747"/>
                  </a:ext>
                </a:extLst>
              </a:tr>
              <a:tr h="27202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06346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53540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③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その他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383374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1200" kern="100" dirty="0" smtClea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公租公課（建設期間中）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83978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altLang="en-US" sz="1200" kern="100" dirty="0" smtClean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623275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kern="100" dirty="0" smtClean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1674563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302163"/>
                  </a:ext>
                </a:extLst>
              </a:tr>
              <a:tr h="2720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001231"/>
                  </a:ext>
                </a:extLst>
              </a:tr>
            </a:tbl>
          </a:graphicData>
        </a:graphic>
      </p:graphicFrame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34701"/>
              </p:ext>
            </p:extLst>
          </p:nvPr>
        </p:nvGraphicFramePr>
        <p:xfrm>
          <a:off x="6539938" y="1340245"/>
          <a:ext cx="5861611" cy="5678112"/>
        </p:xfrm>
        <a:graphic>
          <a:graphicData uri="http://schemas.openxmlformats.org/drawingml/2006/table">
            <a:tbl>
              <a:tblPr firstRow="1" firstCol="1" bandRow="1"/>
              <a:tblGrid>
                <a:gridCol w="419014">
                  <a:extLst>
                    <a:ext uri="{9D8B030D-6E8A-4147-A177-3AD203B41FA5}">
                      <a16:colId xmlns:a16="http://schemas.microsoft.com/office/drawing/2014/main" val="977841415"/>
                    </a:ext>
                  </a:extLst>
                </a:gridCol>
                <a:gridCol w="419014">
                  <a:extLst>
                    <a:ext uri="{9D8B030D-6E8A-4147-A177-3AD203B41FA5}">
                      <a16:colId xmlns:a16="http://schemas.microsoft.com/office/drawing/2014/main" val="4152028143"/>
                    </a:ext>
                  </a:extLst>
                </a:gridCol>
                <a:gridCol w="2950167">
                  <a:extLst>
                    <a:ext uri="{9D8B030D-6E8A-4147-A177-3AD203B41FA5}">
                      <a16:colId xmlns:a16="http://schemas.microsoft.com/office/drawing/2014/main" val="2937103414"/>
                    </a:ext>
                  </a:extLst>
                </a:gridCol>
                <a:gridCol w="1036708">
                  <a:extLst>
                    <a:ext uri="{9D8B030D-6E8A-4147-A177-3AD203B41FA5}">
                      <a16:colId xmlns:a16="http://schemas.microsoft.com/office/drawing/2014/main" val="2320478467"/>
                    </a:ext>
                  </a:extLst>
                </a:gridCol>
                <a:gridCol w="1036708">
                  <a:extLst>
                    <a:ext uri="{9D8B030D-6E8A-4147-A177-3AD203B41FA5}">
                      <a16:colId xmlns:a16="http://schemas.microsoft.com/office/drawing/2014/main" val="4139841206"/>
                    </a:ext>
                  </a:extLst>
                </a:gridCol>
              </a:tblGrid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項　　目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200" kern="100" spc="-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金額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備考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5627442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200" b="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合</a:t>
                      </a:r>
                      <a:endParaRPr lang="ja-JP" sz="11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200" b="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計</a:t>
                      </a:r>
                      <a:endParaRPr lang="ja-JP" sz="11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711671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b="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①</a:t>
                      </a:r>
                      <a:endParaRPr lang="ja-JP" sz="11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出資金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4261947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 dirty="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（出資者名）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3917544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（出資者名）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127527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（出資者名）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545965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b="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②</a:t>
                      </a:r>
                      <a:endParaRPr lang="ja-JP" sz="11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自己資金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792305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（拠出者名）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480210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b="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（拠出者名）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7916209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③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借入金・社債等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8281221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（調達先名）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779173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（調達先名）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815595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（調達先名）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257506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④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受入保証金・敷金等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9664772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6792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758486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⑤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その他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756152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546983"/>
                  </a:ext>
                </a:extLst>
              </a:tr>
              <a:tr h="2988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ＭＳ ゴシック" panose="020B0609070205080204" pitchFamily="49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ＭＳ 明朝" panose="02020609040205080304" pitchFamily="17" charset="-128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ja-JP" sz="11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49316"/>
                  </a:ext>
                </a:extLst>
              </a:tr>
            </a:tbl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340731" y="577052"/>
            <a:ext cx="56600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ja-JP" altLang="en-US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（</a:t>
            </a:r>
            <a:r>
              <a:rPr lang="ja-JP" altLang="ja-JP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１</a:t>
            </a:r>
            <a:r>
              <a:rPr lang="ja-JP" altLang="en-US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）</a:t>
            </a:r>
            <a:r>
              <a:rPr lang="ja-JP" altLang="ja-JP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資金計画</a:t>
            </a:r>
            <a:endParaRPr lang="en-US" altLang="ja-JP" sz="1400" kern="100" dirty="0" smtClean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ja-JP" altLang="en-US" sz="14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① </a:t>
            </a:r>
            <a:r>
              <a:rPr lang="ja-JP" altLang="ja-JP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事業費概算書</a:t>
            </a:r>
            <a:endParaRPr lang="en-US" altLang="ja-JP" sz="1400" kern="100" dirty="0" smtClean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ja-JP" altLang="en-US" sz="14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ja-JP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【</a:t>
            </a:r>
            <a:r>
              <a:rPr lang="ja-JP" altLang="ja-JP" sz="14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支出】　　　　</a:t>
            </a:r>
            <a:r>
              <a:rPr lang="ja-JP" altLang="en-US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　　　</a:t>
            </a:r>
            <a:r>
              <a:rPr lang="ja-JP" altLang="ja-JP" sz="14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　　　</a:t>
            </a:r>
            <a:r>
              <a:rPr lang="en-US" altLang="ja-JP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</a:t>
            </a:r>
            <a:r>
              <a:rPr lang="ja-JP" altLang="ja-JP" sz="14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</a:t>
            </a:r>
            <a:r>
              <a:rPr lang="ja-JP" altLang="en-US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　　</a:t>
            </a:r>
            <a:r>
              <a:rPr lang="en-US" altLang="ja-JP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  </a:t>
            </a:r>
            <a:r>
              <a:rPr lang="ja-JP" altLang="ja-JP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（</a:t>
            </a:r>
            <a:r>
              <a:rPr lang="ja-JP" altLang="ja-JP" sz="14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単位：百万円）</a:t>
            </a:r>
            <a:endParaRPr lang="ja-JP" altLang="ja-JP" sz="1400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444898" y="800411"/>
            <a:ext cx="64008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ja-JP" altLang="en-US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② </a:t>
            </a:r>
            <a:r>
              <a:rPr lang="ja-JP" altLang="ja-JP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資金</a:t>
            </a:r>
            <a:r>
              <a:rPr lang="ja-JP" altLang="ja-JP" sz="14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調達</a:t>
            </a:r>
            <a:r>
              <a:rPr lang="ja-JP" altLang="ja-JP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計算書</a:t>
            </a:r>
            <a:endParaRPr lang="ja-JP" altLang="ja-JP" sz="1400" kern="100" dirty="0"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ja-JP" altLang="ja-JP" sz="14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【収入】　　　　　　　　　　　　　　　</a:t>
            </a:r>
            <a:r>
              <a:rPr lang="ja-JP" altLang="en-US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　　</a:t>
            </a:r>
            <a:r>
              <a:rPr lang="ja-JP" altLang="ja-JP" sz="1400" kern="100" dirty="0" smtClean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（</a:t>
            </a:r>
            <a:r>
              <a:rPr lang="ja-JP" altLang="ja-JP" sz="1400" kern="100" dirty="0">
                <a:latin typeface="BIZ UDゴシック" panose="020B0400000000000000" pitchFamily="49" charset="-128"/>
                <a:ea typeface="BIZ UDゴシック" panose="020B0400000000000000" pitchFamily="49" charset="-128"/>
                <a:cs typeface="Times New Roman" panose="02020603050405020304" pitchFamily="18" charset="0"/>
              </a:rPr>
              <a:t>単位：百万円）</a:t>
            </a:r>
            <a:endParaRPr lang="ja-JP" altLang="ja-JP" sz="1400" kern="100" dirty="0">
              <a:effectLst/>
              <a:latin typeface="BIZ UDゴシック" panose="020B0400000000000000" pitchFamily="49" charset="-128"/>
              <a:ea typeface="BIZ UDゴシック" panose="020B0400000000000000" pitchFamily="49" charset="-128"/>
              <a:cs typeface="Times New Roman" panose="02020603050405020304" pitchFamily="18" charset="0"/>
            </a:endParaRPr>
          </a:p>
        </p:txBody>
      </p:sp>
      <p:sp>
        <p:nvSpPr>
          <p:cNvPr id="14" name="フッター プレースホルダー 7"/>
          <p:cNvSpPr txBox="1">
            <a:spLocks/>
          </p:cNvSpPr>
          <p:nvPr/>
        </p:nvSpPr>
        <p:spPr>
          <a:xfrm>
            <a:off x="9021535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3-6】</a:t>
            </a:r>
            <a:endParaRPr kumimoji="1" lang="ja-JP" altLang="en-US" dirty="0"/>
          </a:p>
        </p:txBody>
      </p:sp>
      <p:sp>
        <p:nvSpPr>
          <p:cNvPr id="15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</p:spTree>
    <p:extLst>
      <p:ext uri="{BB962C8B-B14F-4D97-AF65-F5344CB8AC3E}">
        <p14:creationId xmlns:p14="http://schemas.microsoft.com/office/powerpoint/2010/main" val="356725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9366" y="509285"/>
            <a:ext cx="12311065" cy="8900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289366" y="134299"/>
            <a:ext cx="2262158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４　資金・収支計画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4" name="フッター プレースホルダー 7"/>
          <p:cNvSpPr txBox="1">
            <a:spLocks/>
          </p:cNvSpPr>
          <p:nvPr/>
        </p:nvSpPr>
        <p:spPr>
          <a:xfrm>
            <a:off x="9086850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dirty="0" smtClean="0"/>
              <a:t>　　　</a:t>
            </a:r>
            <a:endParaRPr kumimoji="1"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4142471" y="1349756"/>
            <a:ext cx="4753196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algn="ctr"/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Excel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「様式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3-7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」、「様式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3-8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」に記載してください。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algn="ctr"/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89366" y="711782"/>
            <a:ext cx="9654733" cy="193899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（</a:t>
            </a: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２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）</a:t>
            </a: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事業収支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計算書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①　収入計画（事業開始初年度）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②　支出計画（事業開始初年度）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③　再投資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④　損益計算書　</a:t>
            </a: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endParaRPr lang="en-US" altLang="ja-JP" sz="16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2" name="右中かっこ 1"/>
          <p:cNvSpPr/>
          <p:nvPr/>
        </p:nvSpPr>
        <p:spPr>
          <a:xfrm>
            <a:off x="3577362" y="787401"/>
            <a:ext cx="419454" cy="1863374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  <p:sp>
        <p:nvSpPr>
          <p:cNvPr id="11" name="フッター プレースホルダー 7"/>
          <p:cNvSpPr txBox="1">
            <a:spLocks/>
          </p:cNvSpPr>
          <p:nvPr/>
        </p:nvSpPr>
        <p:spPr>
          <a:xfrm>
            <a:off x="9021535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3-7</a:t>
            </a:r>
            <a:r>
              <a:rPr kumimoji="1" lang="ja-JP" altLang="en-US" dirty="0" err="1" smtClean="0"/>
              <a:t>、</a:t>
            </a:r>
            <a:r>
              <a:rPr kumimoji="1" lang="en-US" altLang="ja-JP" dirty="0"/>
              <a:t> </a:t>
            </a:r>
            <a:r>
              <a:rPr kumimoji="1" lang="en-US" altLang="ja-JP" dirty="0" smtClean="0"/>
              <a:t>3-</a:t>
            </a:r>
            <a:r>
              <a:rPr kumimoji="1" lang="ja-JP" altLang="en-US" dirty="0" smtClean="0"/>
              <a:t>８</a:t>
            </a:r>
            <a:r>
              <a:rPr kumimoji="1" lang="en-US" altLang="ja-JP" dirty="0" smtClean="0"/>
              <a:t>】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6672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9366" y="509285"/>
            <a:ext cx="12311065" cy="8900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8</a:t>
            </a:fld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89366" y="134299"/>
            <a:ext cx="415498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71954" y="524662"/>
            <a:ext cx="9363919" cy="1200329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①　空港との関連性および新たな価値創出への寄与について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②　地域産業との連携、地域経済への波及効果について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③　</a:t>
            </a:r>
            <a:r>
              <a:rPr kumimoji="1"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雇用創出、人材育成について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97115" y="1814170"/>
            <a:ext cx="11782386" cy="31085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資料作成に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あたって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】※</a:t>
            </a:r>
            <a:r>
              <a:rPr lang="ja-JP" altLang="en-US" sz="1400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資料提出時にこの枠は削除してください</a:t>
            </a:r>
            <a:r>
              <a:rPr lang="ja-JP" altLang="en-US" sz="1400" u="sng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lang="en-US" altLang="ja-JP" sz="1400" u="sng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①空港との関連性および新たな価値創出への寄与に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ついて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例）事業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内容と空港機能との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関連性、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神戸空港の利便性を活用した事業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展開等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②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地域産業との連携、地域経済への波及効果について</a:t>
            </a: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例）地元企業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との取引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予定や連携、地域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への経済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効果等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③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雇用創出、人材育成について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例）新規雇用計画、人材育成計画等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上記①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～③を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踏まえ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、神戸空港及び地域経済への波及効果について記載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してください。</a:t>
            </a:r>
          </a:p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項目名は必要に応じて修正してください。</a:t>
            </a:r>
          </a:p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文章だけでなく、必要に応じてイラスト・図・表等を用いて記載してください。</a:t>
            </a:r>
            <a:endParaRPr lang="en-US" altLang="ja-JP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３枚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以内で作成してください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289366" y="116584"/>
            <a:ext cx="4764548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５</a:t>
            </a:r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神戸空港</a:t>
            </a:r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及び地域</a:t>
            </a:r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経済への波及</a:t>
            </a:r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効果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" name="フッター プレースホルダー 7"/>
          <p:cNvSpPr txBox="1">
            <a:spLocks/>
          </p:cNvSpPr>
          <p:nvPr/>
        </p:nvSpPr>
        <p:spPr>
          <a:xfrm>
            <a:off x="9021535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</a:t>
            </a:r>
            <a:r>
              <a:rPr kumimoji="1" lang="ja-JP" altLang="en-US" dirty="0" smtClean="0"/>
              <a:t>９</a:t>
            </a:r>
            <a:r>
              <a:rPr kumimoji="1" lang="en-US" altLang="ja-JP" dirty="0" smtClean="0"/>
              <a:t>】</a:t>
            </a:r>
            <a:endParaRPr kumimoji="1" lang="ja-JP" altLang="en-US" dirty="0"/>
          </a:p>
        </p:txBody>
      </p:sp>
      <p:sp>
        <p:nvSpPr>
          <p:cNvPr id="13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</p:spTree>
    <p:extLst>
      <p:ext uri="{BB962C8B-B14F-4D97-AF65-F5344CB8AC3E}">
        <p14:creationId xmlns:p14="http://schemas.microsoft.com/office/powerpoint/2010/main" val="292981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89366" y="509285"/>
            <a:ext cx="12311065" cy="89007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BEADF-0AA4-4638-B48D-F42937E2890C}" type="slidenum">
              <a:rPr kumimoji="1" lang="ja-JP" altLang="en-US" smtClean="0"/>
              <a:t>9</a:t>
            </a:fld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89366" y="134299"/>
            <a:ext cx="415498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none">
            <a:spAutoFit/>
          </a:bodyPr>
          <a:lstStyle/>
          <a:p>
            <a:r>
              <a:rPr lang="ja-JP" altLang="en-US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71954" y="524662"/>
            <a:ext cx="9363919" cy="1569660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①航空機関連産業の活性化への寄与について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②事業の拡張性について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③</a:t>
            </a:r>
            <a:r>
              <a:rPr kumimoji="1"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製造品の新規性について</a:t>
            </a:r>
            <a:endParaRPr kumimoji="1"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16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kumimoji="1" lang="ja-JP" altLang="en-US" sz="16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④工場設備等への最新技術の導入、低環境負荷素材の採用について</a:t>
            </a:r>
            <a:endParaRPr lang="en-US" altLang="ja-JP" sz="16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497115" y="2243922"/>
            <a:ext cx="11782386" cy="33239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【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資料作成に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あたって</a:t>
            </a:r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】※</a:t>
            </a:r>
            <a:r>
              <a:rPr lang="ja-JP" altLang="en-US" sz="1400" u="sng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資料提出時にこの枠は削除してください</a:t>
            </a:r>
            <a:r>
              <a:rPr lang="ja-JP" altLang="en-US" sz="1400" u="sng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lang="en-US" altLang="ja-JP" sz="1400" u="sng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①航空機関連産業の活性化への寄与に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ついて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例）航空機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関連産業と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の連携、航空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産業集積への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貢献等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②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事業の拡張性について</a:t>
            </a: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例）将来的な</a:t>
            </a:r>
            <a:r>
              <a:rPr lang="zh-TW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生産</a:t>
            </a:r>
            <a:r>
              <a:rPr lang="ja-JP" altLang="en-US" sz="1400" dirty="0" err="1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の拡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大、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新たな事業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展開や追加投資の可能性等</a:t>
            </a:r>
            <a:endParaRPr lang="en-US" altLang="ja-JP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③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製造品の新規性に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ついて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例）製造品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の独自性、市場における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優位性、新たな需要創出の可能性等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④工場設備等への最新技術の導入、低環境負荷素材の採用に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ついて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　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例）設備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等へ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の最新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技術の導入、低環境負荷素材の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採用等</a:t>
            </a:r>
            <a:endParaRPr lang="en-US" altLang="ja-JP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上記①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～④を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踏まえ、事業の優位性・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発展性について記載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してください。</a:t>
            </a:r>
          </a:p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項目名は必要に応じて修正してください。</a:t>
            </a:r>
          </a:p>
          <a:p>
            <a:r>
              <a:rPr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文章だけでなく、必要に応じてイラスト・図・表等を用いて記載してください。</a:t>
            </a:r>
            <a:endParaRPr lang="en-US" altLang="ja-JP" sz="1400" dirty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r>
              <a:rPr lang="en-US" altLang="ja-JP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４枚</a:t>
            </a:r>
            <a:r>
              <a:rPr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以内で作成してください</a:t>
            </a:r>
            <a:r>
              <a:rPr lang="ja-JP" altLang="en-US" sz="1400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。</a:t>
            </a:r>
            <a:endParaRPr lang="en-US" altLang="ja-JP" sz="1400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289366" y="116584"/>
            <a:ext cx="4764548" cy="36933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>
            <a:spAutoFit/>
          </a:bodyPr>
          <a:lstStyle/>
          <a:p>
            <a:r>
              <a:rPr lang="ja-JP" altLang="en-US" dirty="0" smtClean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６　事業の優位性・発展性</a:t>
            </a:r>
            <a:endParaRPr lang="en-US" altLang="ja-JP" dirty="0" smtClean="0"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sp>
        <p:nvSpPr>
          <p:cNvPr id="9" name="フッター プレースホルダー 7"/>
          <p:cNvSpPr txBox="1">
            <a:spLocks/>
          </p:cNvSpPr>
          <p:nvPr/>
        </p:nvSpPr>
        <p:spPr>
          <a:xfrm>
            <a:off x="9021535" y="116584"/>
            <a:ext cx="1429361" cy="30404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lumMod val="85000"/>
                    <a:lumOff val="1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en-US" altLang="ja-JP" dirty="0" smtClean="0"/>
              <a:t>【</a:t>
            </a:r>
            <a:r>
              <a:rPr kumimoji="1" lang="ja-JP" altLang="en-US" dirty="0" smtClean="0"/>
              <a:t>様式</a:t>
            </a:r>
            <a:r>
              <a:rPr kumimoji="1" lang="en-US" altLang="ja-JP" dirty="0" smtClean="0"/>
              <a:t>3-10】</a:t>
            </a:r>
            <a:endParaRPr kumimoji="1" lang="ja-JP" altLang="en-US" dirty="0"/>
          </a:p>
        </p:txBody>
      </p:sp>
      <p:sp>
        <p:nvSpPr>
          <p:cNvPr id="13" name="フッター プレースホルダー 7"/>
          <p:cNvSpPr>
            <a:spLocks noGrp="1"/>
          </p:cNvSpPr>
          <p:nvPr>
            <p:ph type="ftr" sz="quarter" idx="11"/>
          </p:nvPr>
        </p:nvSpPr>
        <p:spPr>
          <a:xfrm>
            <a:off x="10296144" y="116584"/>
            <a:ext cx="2347317" cy="304040"/>
          </a:xfrm>
        </p:spPr>
        <p:txBody>
          <a:bodyPr/>
          <a:lstStyle/>
          <a:p>
            <a:r>
              <a:rPr kumimoji="1" lang="zh-TW" altLang="en-US" dirty="0"/>
              <a:t>神戸空港島用地貸付事業者募集</a:t>
            </a:r>
          </a:p>
        </p:txBody>
      </p:sp>
    </p:spTree>
    <p:extLst>
      <p:ext uri="{BB962C8B-B14F-4D97-AF65-F5344CB8AC3E}">
        <p14:creationId xmlns:p14="http://schemas.microsoft.com/office/powerpoint/2010/main" val="396114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8944</TotalTime>
  <Words>2041</Words>
  <Application>Microsoft Office PowerPoint</Application>
  <PresentationFormat>A3 297x420 mm</PresentationFormat>
  <Paragraphs>380</Paragraphs>
  <Slides>12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4" baseType="lpstr">
      <vt:lpstr>BIZ UDPゴシック</vt:lpstr>
      <vt:lpstr>BIZ UDゴシック</vt:lpstr>
      <vt:lpstr>ＭＳ ゴシック</vt:lpstr>
      <vt:lpstr>ＭＳ 明朝</vt:lpstr>
      <vt:lpstr>新細明體</vt:lpstr>
      <vt:lpstr>游ゴシック</vt:lpstr>
      <vt:lpstr>游ゴシック Light</vt:lpstr>
      <vt:lpstr>Arial</vt:lpstr>
      <vt:lpstr>Calibri</vt:lpstr>
      <vt:lpstr>Calibri Light</vt:lpstr>
      <vt:lpstr>Times New Roman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資産活用課</dc:creator>
  <cp:lastModifiedBy>加藤</cp:lastModifiedBy>
  <cp:revision>268</cp:revision>
  <cp:lastPrinted>2023-08-23T09:55:25Z</cp:lastPrinted>
  <dcterms:created xsi:type="dcterms:W3CDTF">2023-08-03T11:34:44Z</dcterms:created>
  <dcterms:modified xsi:type="dcterms:W3CDTF">2026-07-08T01:05:53Z</dcterms:modified>
</cp:coreProperties>
</file>